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notesMasterIdLst>
    <p:notesMasterId r:id="rId25"/>
  </p:notesMasterIdLst>
  <p:sldIdLst>
    <p:sldId id="287" r:id="rId4"/>
    <p:sldId id="288" r:id="rId5"/>
    <p:sldId id="291" r:id="rId6"/>
    <p:sldId id="286" r:id="rId7"/>
    <p:sldId id="260" r:id="rId8"/>
    <p:sldId id="261" r:id="rId9"/>
    <p:sldId id="262" r:id="rId10"/>
    <p:sldId id="276" r:id="rId11"/>
    <p:sldId id="281" r:id="rId12"/>
    <p:sldId id="275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7" r:id="rId21"/>
    <p:sldId id="278" r:id="rId22"/>
    <p:sldId id="279" r:id="rId23"/>
    <p:sldId id="282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99"/>
    <a:srgbClr val="6600CC"/>
    <a:srgbClr val="66FF33"/>
    <a:srgbClr val="FFFF66"/>
    <a:srgbClr val="FF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7777FCB-8E32-4348-BF3C-049E4DDD6D84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D48DED6-FE76-4EAF-A3AA-1635947D3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4298D7F-7017-42B8-BDA5-760678923827}" type="slidenum">
              <a:rPr lang="en-US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198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6E6A1F-69F0-4D90-8E88-2662B1C3F58B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3733800"/>
            <a:ext cx="7620000" cy="762000"/>
          </a:xfrm>
        </p:spPr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724400"/>
            <a:ext cx="7467600" cy="533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9199F-C1A4-49F1-9AEE-BDDA824D6C5C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7EC8D-74C9-4EFB-965B-D5A3793AB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0FFF6-43A6-46B9-8381-D6AD3FD863AF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A948-39F5-4D95-B0A9-EC05A2EC1F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4B5AE8-535E-43E8-A5E1-36F2C548708F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3F132-794D-4064-8693-DAEC72C5B9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92F9FF-28DF-4296-A7DC-CF2E705FCB49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F12C0-54AF-4300-A50F-7CDE8A930F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E0C4B-C768-4429-B8E9-D65E1E1705C0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E2962-F143-4EF9-A41C-35A88D787B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6131B-E001-4260-BF03-4FEC61AE62E4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690D2-1079-4B35-81FB-3D099E1AD2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CF64B-3B82-491E-8BA9-3C6925EF1263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B4BE7-F688-4B53-9868-F69A9D1158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6A996-71F1-4D2A-85FE-AE229169BBFC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D52DD-986B-497C-BF2E-86B533635B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5ABD6-99CA-4DA3-B54A-E121C1DC0492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AC289-73EA-4553-B206-E6F9166B35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AE42F-EFCF-4FCB-8EB6-2DCAFFED5780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F7CEA-B923-4747-AD38-25C15BDA35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2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2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2E195-440C-47CA-943E-11576D4ACE9C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61EA7-7470-45A3-89D2-9529E25F51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1"/>
          <p:cNvGrpSpPr>
            <a:grpSpLocks/>
          </p:cNvGrpSpPr>
          <p:nvPr/>
        </p:nvGrpSpPr>
        <p:grpSpPr bwMode="auto">
          <a:xfrm flipH="1">
            <a:off x="12700" y="692150"/>
            <a:ext cx="9093200" cy="6165850"/>
            <a:chOff x="0" y="436"/>
            <a:chExt cx="5760" cy="3884"/>
          </a:xfrm>
        </p:grpSpPr>
        <p:sp>
          <p:nvSpPr>
            <p:cNvPr id="5" name="Line 13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94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6" name="Line 13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347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7" name="Line 13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06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8" name="Line 13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340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9" name="Line 13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78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" name="Line 13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16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1" name="Line 13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61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2" name="Line 13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065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3" name="Line 14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51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4" name="Line 14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0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5" name="Line 14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4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6" name="Line 14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19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7" name="Line 14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89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8" name="Line 14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58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9" name="Line 146"/>
            <p:cNvSpPr>
              <a:spLocks noChangeShapeType="1"/>
            </p:cNvSpPr>
            <p:nvPr userDrawn="1"/>
          </p:nvSpPr>
          <p:spPr bwMode="gray">
            <a:xfrm>
              <a:off x="1515" y="462"/>
              <a:ext cx="4245" cy="130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20" name="Line 14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0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21" name="Line 14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83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22" name="Line 14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61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23" name="Line 15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43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24" name="Line 15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25" name="Line 15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3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26" name="Line 153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27" name="Line 154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251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28" name="Line 155"/>
            <p:cNvSpPr>
              <a:spLocks noChangeShapeType="1"/>
            </p:cNvSpPr>
            <p:nvPr userDrawn="1"/>
          </p:nvSpPr>
          <p:spPr bwMode="gray">
            <a:xfrm flipH="1">
              <a:off x="0" y="462"/>
              <a:ext cx="1461" cy="346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29" name="Line 156"/>
            <p:cNvSpPr>
              <a:spLocks noChangeShapeType="1"/>
            </p:cNvSpPr>
            <p:nvPr userDrawn="1"/>
          </p:nvSpPr>
          <p:spPr bwMode="gray">
            <a:xfrm flipH="1">
              <a:off x="249" y="463"/>
              <a:ext cx="1215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30" name="Line 157"/>
            <p:cNvSpPr>
              <a:spLocks noChangeShapeType="1"/>
            </p:cNvSpPr>
            <p:nvPr userDrawn="1"/>
          </p:nvSpPr>
          <p:spPr bwMode="gray">
            <a:xfrm flipH="1">
              <a:off x="657" y="472"/>
              <a:ext cx="808" cy="384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31" name="Line 158"/>
            <p:cNvSpPr>
              <a:spLocks noChangeShapeType="1"/>
            </p:cNvSpPr>
            <p:nvPr userDrawn="1"/>
          </p:nvSpPr>
          <p:spPr bwMode="gray">
            <a:xfrm flipH="1">
              <a:off x="1066" y="463"/>
              <a:ext cx="404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32" name="Line 159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87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33" name="Line 160"/>
            <p:cNvSpPr>
              <a:spLocks noChangeShapeType="1"/>
            </p:cNvSpPr>
            <p:nvPr userDrawn="1"/>
          </p:nvSpPr>
          <p:spPr bwMode="gray">
            <a:xfrm flipH="1">
              <a:off x="0" y="466"/>
              <a:ext cx="1447" cy="132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34" name="Line 161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89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35" name="Line 162"/>
            <p:cNvSpPr>
              <a:spLocks noChangeShapeType="1"/>
            </p:cNvSpPr>
            <p:nvPr userDrawn="1"/>
          </p:nvSpPr>
          <p:spPr bwMode="gray">
            <a:xfrm flipH="1">
              <a:off x="0" y="471"/>
              <a:ext cx="1435" cy="50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36" name="Line 163"/>
            <p:cNvSpPr>
              <a:spLocks noChangeShapeType="1"/>
            </p:cNvSpPr>
            <p:nvPr userDrawn="1"/>
          </p:nvSpPr>
          <p:spPr bwMode="gray">
            <a:xfrm flipH="1">
              <a:off x="0" y="463"/>
              <a:ext cx="1464" cy="20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37" name="Line 164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2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grpSp>
          <p:nvGrpSpPr>
            <p:cNvPr id="38" name="Group 165"/>
            <p:cNvGrpSpPr>
              <a:grpSpLocks/>
            </p:cNvGrpSpPr>
            <p:nvPr userDrawn="1"/>
          </p:nvGrpSpPr>
          <p:grpSpPr bwMode="auto">
            <a:xfrm>
              <a:off x="0" y="13"/>
              <a:ext cx="5760" cy="699"/>
              <a:chOff x="235" y="2750"/>
              <a:chExt cx="5241" cy="699"/>
            </a:xfrm>
          </p:grpSpPr>
          <p:sp>
            <p:nvSpPr>
              <p:cNvPr id="48" name="Line 166"/>
              <p:cNvSpPr>
                <a:spLocks noChangeShapeType="1"/>
              </p:cNvSpPr>
              <p:nvPr/>
            </p:nvSpPr>
            <p:spPr bwMode="gray">
              <a:xfrm>
                <a:off x="235" y="3449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rgbClr val="335338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9" name="Line 167"/>
              <p:cNvSpPr>
                <a:spLocks noChangeShapeType="1"/>
              </p:cNvSpPr>
              <p:nvPr/>
            </p:nvSpPr>
            <p:spPr bwMode="gray">
              <a:xfrm>
                <a:off x="235" y="3191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rgbClr val="335338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0" name="Line 168"/>
              <p:cNvSpPr>
                <a:spLocks noChangeShapeType="1"/>
              </p:cNvSpPr>
              <p:nvPr/>
            </p:nvSpPr>
            <p:spPr bwMode="gray">
              <a:xfrm>
                <a:off x="235" y="2958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rgbClr val="335338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1" name="Line 169"/>
              <p:cNvSpPr>
                <a:spLocks noChangeShapeType="1"/>
              </p:cNvSpPr>
              <p:nvPr/>
            </p:nvSpPr>
            <p:spPr bwMode="gray">
              <a:xfrm>
                <a:off x="235" y="2750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rgbClr val="335338"/>
                  </a:solidFill>
                  <a:latin typeface="+mn-lt"/>
                  <a:cs typeface="+mn-cs"/>
                </a:endParaRPr>
              </a:p>
            </p:txBody>
          </p:sp>
        </p:grpSp>
        <p:sp>
          <p:nvSpPr>
            <p:cNvPr id="39" name="Line 170"/>
            <p:cNvSpPr>
              <a:spLocks noChangeShapeType="1"/>
            </p:cNvSpPr>
            <p:nvPr userDrawn="1"/>
          </p:nvSpPr>
          <p:spPr bwMode="gray">
            <a:xfrm>
              <a:off x="0" y="1753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40" name="Line 171"/>
            <p:cNvSpPr>
              <a:spLocks noChangeShapeType="1"/>
            </p:cNvSpPr>
            <p:nvPr userDrawn="1"/>
          </p:nvSpPr>
          <p:spPr bwMode="gray">
            <a:xfrm flipV="1">
              <a:off x="0" y="1455"/>
              <a:ext cx="5760" cy="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41" name="Line 172"/>
            <p:cNvSpPr>
              <a:spLocks noChangeShapeType="1"/>
            </p:cNvSpPr>
            <p:nvPr userDrawn="1"/>
          </p:nvSpPr>
          <p:spPr bwMode="gray">
            <a:xfrm>
              <a:off x="0" y="1182"/>
              <a:ext cx="5760" cy="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42" name="Line 173"/>
            <p:cNvSpPr>
              <a:spLocks noChangeShapeType="1"/>
            </p:cNvSpPr>
            <p:nvPr userDrawn="1"/>
          </p:nvSpPr>
          <p:spPr bwMode="gray">
            <a:xfrm>
              <a:off x="0" y="965"/>
              <a:ext cx="573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43" name="Line 174"/>
            <p:cNvSpPr>
              <a:spLocks noChangeShapeType="1"/>
            </p:cNvSpPr>
            <p:nvPr userDrawn="1"/>
          </p:nvSpPr>
          <p:spPr bwMode="gray">
            <a:xfrm flipV="1">
              <a:off x="0" y="780"/>
              <a:ext cx="5760" cy="1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44" name="Line 175"/>
            <p:cNvSpPr>
              <a:spLocks noChangeShapeType="1"/>
            </p:cNvSpPr>
            <p:nvPr userDrawn="1"/>
          </p:nvSpPr>
          <p:spPr bwMode="gray">
            <a:xfrm>
              <a:off x="0" y="661"/>
              <a:ext cx="5760" cy="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45" name="Line 176"/>
            <p:cNvSpPr>
              <a:spLocks noChangeShapeType="1"/>
            </p:cNvSpPr>
            <p:nvPr userDrawn="1"/>
          </p:nvSpPr>
          <p:spPr bwMode="gray">
            <a:xfrm flipV="1">
              <a:off x="0" y="558"/>
              <a:ext cx="5760" cy="1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46" name="Line 177"/>
            <p:cNvSpPr>
              <a:spLocks noChangeShapeType="1"/>
            </p:cNvSpPr>
            <p:nvPr userDrawn="1"/>
          </p:nvSpPr>
          <p:spPr bwMode="gray">
            <a:xfrm>
              <a:off x="25" y="521"/>
              <a:ext cx="5735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47" name="Line 178"/>
            <p:cNvSpPr>
              <a:spLocks noChangeShapeType="1"/>
            </p:cNvSpPr>
            <p:nvPr userDrawn="1"/>
          </p:nvSpPr>
          <p:spPr bwMode="gray">
            <a:xfrm>
              <a:off x="0" y="482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52" name="Group 179"/>
          <p:cNvGrpSpPr>
            <a:grpSpLocks/>
          </p:cNvGrpSpPr>
          <p:nvPr/>
        </p:nvGrpSpPr>
        <p:grpSpPr bwMode="auto">
          <a:xfrm flipH="1">
            <a:off x="0" y="0"/>
            <a:ext cx="9144000" cy="2159000"/>
            <a:chOff x="-1" y="0"/>
            <a:chExt cx="5769" cy="1360"/>
          </a:xfrm>
        </p:grpSpPr>
        <p:sp>
          <p:nvSpPr>
            <p:cNvPr id="53" name="Freeform 180"/>
            <p:cNvSpPr>
              <a:spLocks/>
            </p:cNvSpPr>
            <p:nvPr/>
          </p:nvSpPr>
          <p:spPr bwMode="gray">
            <a:xfrm>
              <a:off x="0" y="0"/>
              <a:ext cx="5768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16"/>
                </a:cxn>
                <a:cxn ang="0">
                  <a:pos x="1496" y="460"/>
                </a:cxn>
                <a:cxn ang="0">
                  <a:pos x="5768" y="1360"/>
                </a:cxn>
                <a:cxn ang="0">
                  <a:pos x="5768" y="0"/>
                </a:cxn>
                <a:cxn ang="0">
                  <a:pos x="0" y="0"/>
                </a:cxn>
              </a:cxnLst>
              <a:rect l="0" t="0" r="r" b="b"/>
              <a:pathLst>
                <a:path w="5768" h="1360">
                  <a:moveTo>
                    <a:pt x="0" y="0"/>
                  </a:moveTo>
                  <a:lnTo>
                    <a:pt x="0" y="616"/>
                  </a:lnTo>
                  <a:cubicBezTo>
                    <a:pt x="72" y="608"/>
                    <a:pt x="264" y="510"/>
                    <a:pt x="1496" y="460"/>
                  </a:cubicBezTo>
                  <a:cubicBezTo>
                    <a:pt x="2728" y="411"/>
                    <a:pt x="4632" y="672"/>
                    <a:pt x="5768" y="1360"/>
                  </a:cubicBezTo>
                  <a:lnTo>
                    <a:pt x="5768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3529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54" name="Freeform 181"/>
            <p:cNvSpPr>
              <a:spLocks/>
            </p:cNvSpPr>
            <p:nvPr/>
          </p:nvSpPr>
          <p:spPr bwMode="gray">
            <a:xfrm>
              <a:off x="-1" y="0"/>
              <a:ext cx="5761" cy="11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32"/>
                </a:cxn>
                <a:cxn ang="0">
                  <a:pos x="1521" y="448"/>
                </a:cxn>
                <a:cxn ang="0">
                  <a:pos x="5761" y="1104"/>
                </a:cxn>
                <a:cxn ang="0">
                  <a:pos x="5760" y="8"/>
                </a:cxn>
                <a:cxn ang="0">
                  <a:pos x="0" y="0"/>
                </a:cxn>
              </a:cxnLst>
              <a:rect l="0" t="0" r="r" b="b"/>
              <a:pathLst>
                <a:path w="5761" h="1104">
                  <a:moveTo>
                    <a:pt x="0" y="0"/>
                  </a:moveTo>
                  <a:lnTo>
                    <a:pt x="0" y="632"/>
                  </a:lnTo>
                  <a:cubicBezTo>
                    <a:pt x="72" y="625"/>
                    <a:pt x="401" y="504"/>
                    <a:pt x="1521" y="448"/>
                  </a:cubicBezTo>
                  <a:cubicBezTo>
                    <a:pt x="2641" y="392"/>
                    <a:pt x="4505" y="504"/>
                    <a:pt x="5761" y="1104"/>
                  </a:cubicBezTo>
                  <a:lnTo>
                    <a:pt x="5760" y="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63529"/>
                    <a:invGamma/>
                  </a:schemeClr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</p:grpSp>
      <p:pic>
        <p:nvPicPr>
          <p:cNvPr id="55" name="Picture 182" descr="figure07_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gray">
          <a:xfrm>
            <a:off x="5638800" y="3124200"/>
            <a:ext cx="2447925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83" descr="figure07_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>
            <a:off x="7019925" y="4005263"/>
            <a:ext cx="2124075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84" descr="figure07_o cop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gray">
          <a:xfrm>
            <a:off x="6227763" y="4868863"/>
            <a:ext cx="16192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Text Box 14"/>
          <p:cNvSpPr txBox="1">
            <a:spLocks noChangeArrowheads="1"/>
          </p:cNvSpPr>
          <p:nvPr/>
        </p:nvSpPr>
        <p:spPr bwMode="white">
          <a:xfrm>
            <a:off x="228600" y="304800"/>
            <a:ext cx="152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>
                <a:solidFill>
                  <a:srgbClr val="FFFFFF"/>
                </a:solidFill>
                <a:latin typeface="Verdana" pitchFamily="34" charset="0"/>
                <a:cs typeface="+mn-cs"/>
              </a:rPr>
              <a:t>LOGO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457200" y="5334000"/>
            <a:ext cx="7086600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258" name="Rectangle 186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457200" y="4191000"/>
            <a:ext cx="5410200" cy="12192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altLang="ko-KR" smtClean="0"/>
              <a:t>Образец заголовка</a:t>
            </a:r>
            <a:endParaRPr lang="en-US" altLang="ko-KR"/>
          </a:p>
        </p:txBody>
      </p:sp>
      <p:sp>
        <p:nvSpPr>
          <p:cNvPr id="5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EEF282F9-8F37-4079-B25A-E07AD0CF33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85D2C-D10F-4F9C-ABAB-A3931F47CB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98A6F-029C-4AB9-9A28-9A9ABC905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76288" y="1347788"/>
            <a:ext cx="3802062" cy="491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30750" y="1347788"/>
            <a:ext cx="3803650" cy="491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11EC2-7E31-4B7E-90D0-462935EB93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68421-7517-4590-A492-CF9A5618A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0F556-2385-4BD7-BB04-5979BF8ABC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BE92E-3D7E-4272-90F4-BBA8E09734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A46E2-E67F-4E8A-A56F-DE8CE30ECB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3BA8F-9AB8-4C2A-9AD5-03D15B5406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B62C6-3EA9-4403-AAA2-8756A3E1D6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3238" y="209550"/>
            <a:ext cx="2024062" cy="60531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76288" y="209550"/>
            <a:ext cx="5924550" cy="60531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2985C-75FA-4398-8833-76076646BD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/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/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F3927276-4D01-4134-BEBD-E2E1132386FE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FBDA67D9-1897-4B94-B180-CE54051DB1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08" r:id="rId2"/>
    <p:sldLayoutId id="2147483707" r:id="rId3"/>
    <p:sldLayoutId id="2147483706" r:id="rId4"/>
    <p:sldLayoutId id="2147483705" r:id="rId5"/>
    <p:sldLayoutId id="2147483704" r:id="rId6"/>
    <p:sldLayoutId id="2147483703" r:id="rId7"/>
    <p:sldLayoutId id="2147483702" r:id="rId8"/>
    <p:sldLayoutId id="2147483701" r:id="rId9"/>
    <p:sldLayoutId id="2147483700" r:id="rId10"/>
    <p:sldLayoutId id="21474836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15"/>
          <p:cNvGrpSpPr>
            <a:grpSpLocks/>
          </p:cNvGrpSpPr>
          <p:nvPr/>
        </p:nvGrpSpPr>
        <p:grpSpPr bwMode="auto">
          <a:xfrm>
            <a:off x="-12700" y="692150"/>
            <a:ext cx="9144000" cy="6165850"/>
            <a:chOff x="0" y="436"/>
            <a:chExt cx="5760" cy="3884"/>
          </a:xfrm>
        </p:grpSpPr>
        <p:sp>
          <p:nvSpPr>
            <p:cNvPr id="1040" name="Line 1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94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41" name="Line 1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347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42" name="Line 1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06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43" name="Line 1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340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44" name="Line 2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78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45" name="Line 2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16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46" name="Line 2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61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47" name="Line 2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065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48" name="Line 2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51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49" name="Line 2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0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50" name="Line 2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4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51" name="Line 2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19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52" name="Line 2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89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53" name="Line 2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58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54" name="Line 30"/>
            <p:cNvSpPr>
              <a:spLocks noChangeShapeType="1"/>
            </p:cNvSpPr>
            <p:nvPr userDrawn="1"/>
          </p:nvSpPr>
          <p:spPr bwMode="gray">
            <a:xfrm>
              <a:off x="1515" y="462"/>
              <a:ext cx="4245" cy="130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55" name="Line 3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0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56" name="Line 3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83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57" name="Line 3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61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58" name="Line 3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43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59" name="Line 3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60" name="Line 3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3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61" name="Line 37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62" name="Line 38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251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63" name="Line 39"/>
            <p:cNvSpPr>
              <a:spLocks noChangeShapeType="1"/>
            </p:cNvSpPr>
            <p:nvPr userDrawn="1"/>
          </p:nvSpPr>
          <p:spPr bwMode="gray">
            <a:xfrm flipH="1">
              <a:off x="0" y="462"/>
              <a:ext cx="1461" cy="346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64" name="Line 40"/>
            <p:cNvSpPr>
              <a:spLocks noChangeShapeType="1"/>
            </p:cNvSpPr>
            <p:nvPr userDrawn="1"/>
          </p:nvSpPr>
          <p:spPr bwMode="gray">
            <a:xfrm flipH="1">
              <a:off x="249" y="463"/>
              <a:ext cx="1215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65" name="Line 41"/>
            <p:cNvSpPr>
              <a:spLocks noChangeShapeType="1"/>
            </p:cNvSpPr>
            <p:nvPr userDrawn="1"/>
          </p:nvSpPr>
          <p:spPr bwMode="gray">
            <a:xfrm flipH="1">
              <a:off x="657" y="472"/>
              <a:ext cx="808" cy="384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66" name="Line 42"/>
            <p:cNvSpPr>
              <a:spLocks noChangeShapeType="1"/>
            </p:cNvSpPr>
            <p:nvPr userDrawn="1"/>
          </p:nvSpPr>
          <p:spPr bwMode="gray">
            <a:xfrm flipH="1">
              <a:off x="1066" y="463"/>
              <a:ext cx="404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67" name="Line 43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87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68" name="Line 44"/>
            <p:cNvSpPr>
              <a:spLocks noChangeShapeType="1"/>
            </p:cNvSpPr>
            <p:nvPr userDrawn="1"/>
          </p:nvSpPr>
          <p:spPr bwMode="gray">
            <a:xfrm flipH="1">
              <a:off x="0" y="466"/>
              <a:ext cx="1447" cy="132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69" name="Line 45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89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70" name="Line 46"/>
            <p:cNvSpPr>
              <a:spLocks noChangeShapeType="1"/>
            </p:cNvSpPr>
            <p:nvPr userDrawn="1"/>
          </p:nvSpPr>
          <p:spPr bwMode="gray">
            <a:xfrm flipH="1">
              <a:off x="0" y="471"/>
              <a:ext cx="1435" cy="50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71" name="Line 47"/>
            <p:cNvSpPr>
              <a:spLocks noChangeShapeType="1"/>
            </p:cNvSpPr>
            <p:nvPr userDrawn="1"/>
          </p:nvSpPr>
          <p:spPr bwMode="gray">
            <a:xfrm flipH="1">
              <a:off x="0" y="463"/>
              <a:ext cx="1464" cy="20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72" name="Line 48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2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grpSp>
          <p:nvGrpSpPr>
            <p:cNvPr id="13362" name="Group 49"/>
            <p:cNvGrpSpPr>
              <a:grpSpLocks/>
            </p:cNvGrpSpPr>
            <p:nvPr userDrawn="1"/>
          </p:nvGrpSpPr>
          <p:grpSpPr bwMode="auto">
            <a:xfrm>
              <a:off x="0" y="2063"/>
              <a:ext cx="5760" cy="1220"/>
              <a:chOff x="235" y="2750"/>
              <a:chExt cx="5241" cy="699"/>
            </a:xfrm>
          </p:grpSpPr>
          <p:sp>
            <p:nvSpPr>
              <p:cNvPr id="1074" name="Line 50"/>
              <p:cNvSpPr>
                <a:spLocks noChangeShapeType="1"/>
              </p:cNvSpPr>
              <p:nvPr/>
            </p:nvSpPr>
            <p:spPr bwMode="gray">
              <a:xfrm>
                <a:off x="235" y="3449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rgbClr val="335338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75" name="Line 51"/>
              <p:cNvSpPr>
                <a:spLocks noChangeShapeType="1"/>
              </p:cNvSpPr>
              <p:nvPr/>
            </p:nvSpPr>
            <p:spPr bwMode="gray">
              <a:xfrm>
                <a:off x="235" y="3191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rgbClr val="335338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76" name="Line 52"/>
              <p:cNvSpPr>
                <a:spLocks noChangeShapeType="1"/>
              </p:cNvSpPr>
              <p:nvPr/>
            </p:nvSpPr>
            <p:spPr bwMode="gray">
              <a:xfrm>
                <a:off x="235" y="2958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rgbClr val="335338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77" name="Line 53"/>
              <p:cNvSpPr>
                <a:spLocks noChangeShapeType="1"/>
              </p:cNvSpPr>
              <p:nvPr/>
            </p:nvSpPr>
            <p:spPr bwMode="gray">
              <a:xfrm>
                <a:off x="235" y="2750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rgbClr val="335338"/>
                  </a:solidFill>
                  <a:latin typeface="+mn-lt"/>
                  <a:cs typeface="+mn-cs"/>
                </a:endParaRPr>
              </a:p>
            </p:txBody>
          </p:sp>
        </p:grpSp>
        <p:sp>
          <p:nvSpPr>
            <p:cNvPr id="1078" name="Line 54"/>
            <p:cNvSpPr>
              <a:spLocks noChangeShapeType="1"/>
            </p:cNvSpPr>
            <p:nvPr userDrawn="1"/>
          </p:nvSpPr>
          <p:spPr bwMode="gray">
            <a:xfrm>
              <a:off x="0" y="1753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79" name="Line 55"/>
            <p:cNvSpPr>
              <a:spLocks noChangeShapeType="1"/>
            </p:cNvSpPr>
            <p:nvPr userDrawn="1"/>
          </p:nvSpPr>
          <p:spPr bwMode="gray">
            <a:xfrm flipV="1">
              <a:off x="0" y="1455"/>
              <a:ext cx="5760" cy="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80" name="Line 56"/>
            <p:cNvSpPr>
              <a:spLocks noChangeShapeType="1"/>
            </p:cNvSpPr>
            <p:nvPr userDrawn="1"/>
          </p:nvSpPr>
          <p:spPr bwMode="gray">
            <a:xfrm>
              <a:off x="0" y="1182"/>
              <a:ext cx="5760" cy="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81" name="Line 57"/>
            <p:cNvSpPr>
              <a:spLocks noChangeShapeType="1"/>
            </p:cNvSpPr>
            <p:nvPr userDrawn="1"/>
          </p:nvSpPr>
          <p:spPr bwMode="gray">
            <a:xfrm>
              <a:off x="0" y="965"/>
              <a:ext cx="573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82" name="Line 58"/>
            <p:cNvSpPr>
              <a:spLocks noChangeShapeType="1"/>
            </p:cNvSpPr>
            <p:nvPr userDrawn="1"/>
          </p:nvSpPr>
          <p:spPr bwMode="gray">
            <a:xfrm flipV="1">
              <a:off x="0" y="780"/>
              <a:ext cx="5760" cy="1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83" name="Line 59"/>
            <p:cNvSpPr>
              <a:spLocks noChangeShapeType="1"/>
            </p:cNvSpPr>
            <p:nvPr userDrawn="1"/>
          </p:nvSpPr>
          <p:spPr bwMode="gray">
            <a:xfrm>
              <a:off x="0" y="661"/>
              <a:ext cx="5760" cy="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84" name="Line 60"/>
            <p:cNvSpPr>
              <a:spLocks noChangeShapeType="1"/>
            </p:cNvSpPr>
            <p:nvPr userDrawn="1"/>
          </p:nvSpPr>
          <p:spPr bwMode="gray">
            <a:xfrm flipV="1">
              <a:off x="0" y="558"/>
              <a:ext cx="5760" cy="1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85" name="Line 61"/>
            <p:cNvSpPr>
              <a:spLocks noChangeShapeType="1"/>
            </p:cNvSpPr>
            <p:nvPr userDrawn="1"/>
          </p:nvSpPr>
          <p:spPr bwMode="gray">
            <a:xfrm>
              <a:off x="25" y="521"/>
              <a:ext cx="5735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  <p:sp>
          <p:nvSpPr>
            <p:cNvPr id="1086" name="Line 62"/>
            <p:cNvSpPr>
              <a:spLocks noChangeShapeType="1"/>
            </p:cNvSpPr>
            <p:nvPr userDrawn="1"/>
          </p:nvSpPr>
          <p:spPr bwMode="gray">
            <a:xfrm>
              <a:off x="0" y="482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335338"/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087" name="Line 63"/>
          <p:cNvSpPr>
            <a:spLocks noChangeShapeType="1"/>
          </p:cNvSpPr>
          <p:nvPr/>
        </p:nvSpPr>
        <p:spPr bwMode="gray">
          <a:xfrm flipH="1">
            <a:off x="-12700" y="712788"/>
            <a:ext cx="2339975" cy="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335338"/>
              </a:solidFill>
              <a:latin typeface="+mn-lt"/>
              <a:cs typeface="+mn-cs"/>
            </a:endParaRPr>
          </a:p>
        </p:txBody>
      </p:sp>
      <p:sp>
        <p:nvSpPr>
          <p:cNvPr id="1088" name="Line 64"/>
          <p:cNvSpPr>
            <a:spLocks noChangeShapeType="1"/>
          </p:cNvSpPr>
          <p:nvPr/>
        </p:nvSpPr>
        <p:spPr bwMode="gray">
          <a:xfrm flipH="1">
            <a:off x="-12700" y="712788"/>
            <a:ext cx="2339975" cy="34925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335338"/>
              </a:solidFill>
              <a:latin typeface="+mn-lt"/>
              <a:cs typeface="+mn-cs"/>
            </a:endParaRPr>
          </a:p>
        </p:txBody>
      </p:sp>
      <p:sp>
        <p:nvSpPr>
          <p:cNvPr id="1089" name="Line 65"/>
          <p:cNvSpPr>
            <a:spLocks noChangeShapeType="1"/>
          </p:cNvSpPr>
          <p:nvPr/>
        </p:nvSpPr>
        <p:spPr bwMode="gray">
          <a:xfrm flipH="1">
            <a:off x="-12700" y="692150"/>
            <a:ext cx="2339975" cy="19685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335338"/>
              </a:solidFill>
              <a:latin typeface="+mn-lt"/>
              <a:cs typeface="+mn-cs"/>
            </a:endParaRPr>
          </a:p>
        </p:txBody>
      </p:sp>
      <p:sp>
        <p:nvSpPr>
          <p:cNvPr id="1090" name="Line 66"/>
          <p:cNvSpPr>
            <a:spLocks noChangeShapeType="1"/>
          </p:cNvSpPr>
          <p:nvPr/>
        </p:nvSpPr>
        <p:spPr bwMode="gray">
          <a:xfrm>
            <a:off x="-12700" y="765175"/>
            <a:ext cx="9144000" cy="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335338"/>
              </a:solidFill>
              <a:latin typeface="+mn-lt"/>
              <a:cs typeface="+mn-cs"/>
            </a:endParaRPr>
          </a:p>
        </p:txBody>
      </p:sp>
      <p:sp>
        <p:nvSpPr>
          <p:cNvPr id="1091" name="Freeform 67"/>
          <p:cNvSpPr>
            <a:spLocks/>
          </p:cNvSpPr>
          <p:nvPr/>
        </p:nvSpPr>
        <p:spPr bwMode="gray">
          <a:xfrm>
            <a:off x="-12700" y="0"/>
            <a:ext cx="9156700" cy="1600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8"/>
              </a:cxn>
              <a:cxn ang="0">
                <a:pos x="2008" y="492"/>
              </a:cxn>
              <a:cxn ang="0">
                <a:pos x="5768" y="1008"/>
              </a:cxn>
              <a:cxn ang="0">
                <a:pos x="5768" y="0"/>
              </a:cxn>
              <a:cxn ang="0">
                <a:pos x="0" y="0"/>
              </a:cxn>
            </a:cxnLst>
            <a:rect l="0" t="0" r="r" b="b"/>
            <a:pathLst>
              <a:path w="5768" h="1008">
                <a:moveTo>
                  <a:pt x="0" y="0"/>
                </a:moveTo>
                <a:lnTo>
                  <a:pt x="0" y="688"/>
                </a:lnTo>
                <a:cubicBezTo>
                  <a:pt x="72" y="682"/>
                  <a:pt x="776" y="535"/>
                  <a:pt x="2008" y="492"/>
                </a:cubicBezTo>
                <a:cubicBezTo>
                  <a:pt x="3240" y="449"/>
                  <a:pt x="4792" y="608"/>
                  <a:pt x="5768" y="1008"/>
                </a:cubicBezTo>
                <a:lnTo>
                  <a:pt x="5768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3529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335338"/>
              </a:solidFill>
              <a:latin typeface="+mn-lt"/>
              <a:cs typeface="+mn-cs"/>
            </a:endParaRPr>
          </a:p>
        </p:txBody>
      </p:sp>
      <p:sp>
        <p:nvSpPr>
          <p:cNvPr id="1092" name="Freeform 68"/>
          <p:cNvSpPr>
            <a:spLocks/>
          </p:cNvSpPr>
          <p:nvPr/>
        </p:nvSpPr>
        <p:spPr bwMode="gray">
          <a:xfrm>
            <a:off x="-12700" y="-12700"/>
            <a:ext cx="9156700" cy="1354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335338"/>
              </a:solidFill>
              <a:latin typeface="+mn-lt"/>
              <a:cs typeface="+mn-cs"/>
            </a:endParaRPr>
          </a:p>
        </p:txBody>
      </p:sp>
      <p:pic>
        <p:nvPicPr>
          <p:cNvPr id="13321" name="Picture 69" descr="figure07_o copy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gray">
          <a:xfrm>
            <a:off x="600075" y="115888"/>
            <a:ext cx="10795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70" descr="figure07_b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gray">
          <a:xfrm>
            <a:off x="-12700" y="333375"/>
            <a:ext cx="1439863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Picture 71" descr="figure07_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gray">
          <a:xfrm>
            <a:off x="1174750" y="404813"/>
            <a:ext cx="649288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6288" y="1347788"/>
            <a:ext cx="7758112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335338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335338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335338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6D2FB79-617C-4A03-BC29-8356D61C96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328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1485900" y="20955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18" r:id="rId2"/>
    <p:sldLayoutId id="2147483717" r:id="rId3"/>
    <p:sldLayoutId id="2147483716" r:id="rId4"/>
    <p:sldLayoutId id="2147483715" r:id="rId5"/>
    <p:sldLayoutId id="2147483714" r:id="rId6"/>
    <p:sldLayoutId id="2147483713" r:id="rId7"/>
    <p:sldLayoutId id="2147483712" r:id="rId8"/>
    <p:sldLayoutId id="2147483711" r:id="rId9"/>
    <p:sldLayoutId id="2147483710" r:id="rId10"/>
    <p:sldLayoutId id="21474837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8" r:id="rId2"/>
    <p:sldLayoutId id="2147483727" r:id="rId3"/>
    <p:sldLayoutId id="2147483726" r:id="rId4"/>
    <p:sldLayoutId id="2147483725" r:id="rId5"/>
    <p:sldLayoutId id="2147483724" r:id="rId6"/>
    <p:sldLayoutId id="2147483723" r:id="rId7"/>
    <p:sldLayoutId id="2147483722" r:id="rId8"/>
    <p:sldLayoutId id="2147483721" r:id="rId9"/>
    <p:sldLayoutId id="2147483720" r:id="rId10"/>
    <p:sldLayoutId id="21474837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18.xml"/><Relationship Id="rId3" Type="http://schemas.openxmlformats.org/officeDocument/2006/relationships/slide" Target="slide8.xml"/><Relationship Id="rId7" Type="http://schemas.openxmlformats.org/officeDocument/2006/relationships/slide" Target="slide12.xml"/><Relationship Id="rId12" Type="http://schemas.openxmlformats.org/officeDocument/2006/relationships/slide" Target="slide17.xml"/><Relationship Id="rId17" Type="http://schemas.openxmlformats.org/officeDocument/2006/relationships/image" Target="../media/image9.png"/><Relationship Id="rId2" Type="http://schemas.openxmlformats.org/officeDocument/2006/relationships/slide" Target="slide7.xml"/><Relationship Id="rId16" Type="http://schemas.openxmlformats.org/officeDocument/2006/relationships/slide" Target="slide21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1.xml"/><Relationship Id="rId11" Type="http://schemas.openxmlformats.org/officeDocument/2006/relationships/slide" Target="slide16.xml"/><Relationship Id="rId5" Type="http://schemas.openxmlformats.org/officeDocument/2006/relationships/slide" Target="slide10.xml"/><Relationship Id="rId15" Type="http://schemas.openxmlformats.org/officeDocument/2006/relationships/slide" Target="slide20.xml"/><Relationship Id="rId10" Type="http://schemas.openxmlformats.org/officeDocument/2006/relationships/slide" Target="slide15.xml"/><Relationship Id="rId4" Type="http://schemas.openxmlformats.org/officeDocument/2006/relationships/slide" Target="slide9.xml"/><Relationship Id="rId9" Type="http://schemas.openxmlformats.org/officeDocument/2006/relationships/slide" Target="slide14.xml"/><Relationship Id="rId14" Type="http://schemas.openxmlformats.org/officeDocument/2006/relationships/slide" Target="slide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iscience.ru/" TargetMode="External"/><Relationship Id="rId13" Type="http://schemas.openxmlformats.org/officeDocument/2006/relationships/hyperlink" Target="http://www.vokrugsveta.ru/photo/image/7638/-&#1083;&#1091;&#1075;" TargetMode="External"/><Relationship Id="rId18" Type="http://schemas.openxmlformats.org/officeDocument/2006/relationships/hyperlink" Target="http://powerfan.ru/fizika/40-prezentaciya-na-temu-fizicheskie-i-himicheskie-yavleniya.html" TargetMode="External"/><Relationship Id="rId3" Type="http://schemas.openxmlformats.org/officeDocument/2006/relationships/hyperlink" Target="http://ru.wikipedia.org/wiki/%D0%93%D0%B5%D0%BA%D0%BA%D0%B5%D0%BB%D1%8C,_%D0%AD%D1%80%D0%BD%D1%81%D1%82_%D0%93%D0%B5%D0%BD%D1%80%D0%B8%D1%85" TargetMode="External"/><Relationship Id="rId7" Type="http://schemas.openxmlformats.org/officeDocument/2006/relationships/hyperlink" Target="http://www.nkj.ru/archive/articles/14787/" TargetMode="External"/><Relationship Id="rId12" Type="http://schemas.openxmlformats.org/officeDocument/2006/relationships/hyperlink" Target="http://medprep.info/img/herb/1278_1345_1.jpg" TargetMode="External"/><Relationship Id="rId17" Type="http://schemas.openxmlformats.org/officeDocument/2006/relationships/hyperlink" Target="http://dok.opredelim.com/docs/index-22864.html" TargetMode="External"/><Relationship Id="rId2" Type="http://schemas.openxmlformats.org/officeDocument/2006/relationships/hyperlink" Target="http://foto.rambler.ru/users/voronvolk/albums/default/photo/4cc944f9-c73f-a6a1-d0a7-feb5177fe575/" TargetMode="External"/><Relationship Id="rId16" Type="http://schemas.openxmlformats.org/officeDocument/2006/relationships/hyperlink" Target="http://rastimdoma.ru/content/dekorativnyi-paporotnik-v-dome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top-desktop.ru/oboi/priroda/55/800x600.html" TargetMode="External"/><Relationship Id="rId11" Type="http://schemas.openxmlformats.org/officeDocument/2006/relationships/hyperlink" Target="http://ianimal.ru/topics/verblyud-v-zharkojj-pustyne" TargetMode="External"/><Relationship Id="rId5" Type="http://schemas.openxmlformats.org/officeDocument/2006/relationships/hyperlink" Target="http://elementy.ru/genbio/synopsis?discuss=362&amp;return=1" TargetMode="External"/><Relationship Id="rId15" Type="http://schemas.openxmlformats.org/officeDocument/2006/relationships/hyperlink" Target="http://presentaci.ru/prezentacii-po-ehkologii/7151-ekologiya.html" TargetMode="External"/><Relationship Id="rId10" Type="http://schemas.openxmlformats.org/officeDocument/2006/relationships/hyperlink" Target="http://900igr.net/kartinki/zhivotnye/Gryzuny.files/031-Tushkanchik.html" TargetMode="External"/><Relationship Id="rId19" Type="http://schemas.openxmlformats.org/officeDocument/2006/relationships/hyperlink" Target="http://propowerpoint.ru/" TargetMode="External"/><Relationship Id="rId4" Type="http://schemas.openxmlformats.org/officeDocument/2006/relationships/hyperlink" Target="http://dic.academic.ru/dic.nsf/ruwiki/20516" TargetMode="External"/><Relationship Id="rId9" Type="http://schemas.openxmlformats.org/officeDocument/2006/relationships/hyperlink" Target="http://screenfon.ru/nature/2717" TargetMode="External"/><Relationship Id="rId14" Type="http://schemas.openxmlformats.org/officeDocument/2006/relationships/hyperlink" Target="http://paranormal-news.ru/news/chelovek_prjamokhodjashhij_vozmozhno_vymer_kuda_ranshe_pojavlenija_cheloveka_razumnogo/2011-06-30-351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00113" y="3860800"/>
            <a:ext cx="8091487" cy="1973263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002060"/>
                </a:solidFill>
              </a:rPr>
              <a:t>Экологические факторы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5160963" y="620713"/>
            <a:ext cx="357663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Дмитриева Елена Михайловна, </a:t>
            </a:r>
          </a:p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учитель географии,</a:t>
            </a:r>
          </a:p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МБОУ Жирновская ООШ,</a:t>
            </a:r>
          </a:p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Дмитриева Елена Михайловна</a:t>
            </a:r>
            <a:r>
              <a:rPr lang="ru-RU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 bwMode="auto">
          <a:xfrm>
            <a:off x="755650" y="620713"/>
            <a:ext cx="8137525" cy="4392612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lang="ru-RU" sz="2400">
              <a:solidFill>
                <a:srgbClr val="5F5F5F"/>
              </a:solidFill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781050" y="1052513"/>
            <a:ext cx="8178800" cy="4464050"/>
          </a:xfrm>
        </p:spPr>
        <p:txBody>
          <a:bodyPr>
            <a:normAutofit/>
          </a:bodyPr>
          <a:lstStyle/>
          <a:p>
            <a:pPr marL="0" indent="0" algn="ctr" eaLnBrk="1" hangingPunct="1">
              <a:buFontTx/>
              <a:buNone/>
              <a:defRPr/>
            </a:pPr>
            <a:r>
              <a:rPr lang="ru-RU" sz="5000" b="1" cap="all" dirty="0">
                <a:solidFill>
                  <a:srgbClr val="00206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Экология – наука о взаимоотношениях </a:t>
            </a:r>
            <a:r>
              <a:rPr lang="ru-RU" sz="5000" b="1" cap="all" dirty="0" smtClean="0">
                <a:solidFill>
                  <a:srgbClr val="00206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организмов </a:t>
            </a:r>
            <a:r>
              <a:rPr lang="ru-RU" sz="5000" b="1" cap="all" dirty="0">
                <a:solidFill>
                  <a:srgbClr val="00206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 окружающей средой</a:t>
            </a:r>
            <a:endParaRPr lang="ru-RU" cap="all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 bwMode="auto">
          <a:xfrm>
            <a:off x="211138" y="187325"/>
            <a:ext cx="8753475" cy="6410325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lang="ru-RU" sz="2400">
              <a:cs typeface="+mn-cs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43011" name="Подзаголовок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sp>
        <p:nvSpPr>
          <p:cNvPr id="43012" name="Прямоугольник 5"/>
          <p:cNvSpPr>
            <a:spLocks noChangeArrowheads="1"/>
          </p:cNvSpPr>
          <p:nvPr/>
        </p:nvSpPr>
        <p:spPr bwMode="auto">
          <a:xfrm>
            <a:off x="1331913" y="1190625"/>
            <a:ext cx="7812087" cy="554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 абиотические (факторы неживой природы: свет, температура, влажность и др.); </a:t>
            </a:r>
            <a:br>
              <a:rPr lang="ru-RU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 биотические (факторы, обусловленные деятельностью других организмов); </a:t>
            </a:r>
            <a:br>
              <a:rPr lang="ru-RU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3) антропогенные (связанные с деятельностью человека). </a:t>
            </a:r>
            <a:br>
              <a:rPr lang="ru-RU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0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188" y="217488"/>
            <a:ext cx="8353425" cy="9223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Экологические факторы: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>
          <a:xfrm>
            <a:off x="717550" y="196850"/>
            <a:ext cx="10874375" cy="1362075"/>
          </a:xfrm>
        </p:spPr>
        <p:txBody>
          <a:bodyPr/>
          <a:lstStyle/>
          <a:p>
            <a:pPr eaLnBrk="1" hangingPunct="1"/>
            <a:r>
              <a:rPr lang="ru-RU" sz="6000" cap="none" smtClean="0">
                <a:solidFill>
                  <a:srgbClr val="FFFF99"/>
                </a:solidFill>
              </a:rPr>
              <a:t>Игра «Кот в мешке»</a:t>
            </a:r>
            <a:r>
              <a:rPr lang="ru-RU" cap="none" smtClean="0">
                <a:solidFill>
                  <a:srgbClr val="FFFF99"/>
                </a:solidFill>
              </a:rPr>
              <a:t/>
            </a:r>
            <a:br>
              <a:rPr lang="ru-RU" cap="none" smtClean="0">
                <a:solidFill>
                  <a:srgbClr val="FFFF99"/>
                </a:solidFill>
              </a:rPr>
            </a:br>
            <a:endParaRPr lang="ru-RU" cap="none" smtClean="0">
              <a:solidFill>
                <a:srgbClr val="FFFF99"/>
              </a:solidFill>
            </a:endParaRPr>
          </a:p>
        </p:txBody>
      </p:sp>
      <p:sp>
        <p:nvSpPr>
          <p:cNvPr id="44034" name="Текст 2"/>
          <p:cNvSpPr>
            <a:spLocks noGrp="1"/>
          </p:cNvSpPr>
          <p:nvPr>
            <p:ph type="body" idx="1"/>
          </p:nvPr>
        </p:nvSpPr>
        <p:spPr>
          <a:xfrm>
            <a:off x="900113" y="6103938"/>
            <a:ext cx="7772400" cy="15081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1397000"/>
          <a:ext cx="6096000" cy="41925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1048060"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latin typeface="Times New Roman" pitchFamily="18" charset="0"/>
                          <a:cs typeface="Times New Roman" pitchFamily="18" charset="0"/>
                          <a:hlinkClick r:id="rId2" action="ppaction://hlinksldjump"/>
                        </a:rPr>
                        <a:t>1</a:t>
                      </a:r>
                      <a:endParaRPr lang="ru-RU" sz="4800" dirty="0">
                        <a:ln>
                          <a:noFill/>
                        </a:ln>
                        <a:solidFill>
                          <a:srgbClr val="92D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latin typeface="Times New Roman" pitchFamily="18" charset="0"/>
                          <a:cs typeface="Times New Roman" pitchFamily="18" charset="0"/>
                          <a:hlinkClick r:id="rId3" action="ppaction://hlinksldjump"/>
                        </a:rPr>
                        <a:t>2</a:t>
                      </a:r>
                      <a:endParaRPr lang="ru-RU" sz="4800" dirty="0">
                        <a:ln>
                          <a:noFill/>
                        </a:ln>
                        <a:solidFill>
                          <a:srgbClr val="92D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latin typeface="Times New Roman" pitchFamily="18" charset="0"/>
                          <a:cs typeface="Times New Roman" pitchFamily="18" charset="0"/>
                          <a:hlinkClick r:id="rId4" action="ppaction://hlinksldjump"/>
                        </a:rPr>
                        <a:t>3</a:t>
                      </a:r>
                      <a:endParaRPr lang="ru-RU" sz="4800" dirty="0">
                        <a:ln>
                          <a:noFill/>
                        </a:ln>
                        <a:solidFill>
                          <a:srgbClr val="92D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latin typeface="Times New Roman" pitchFamily="18" charset="0"/>
                          <a:cs typeface="Times New Roman" pitchFamily="18" charset="0"/>
                          <a:hlinkClick r:id="rId5" action="ppaction://hlinksldjump"/>
                        </a:rPr>
                        <a:t>4</a:t>
                      </a:r>
                      <a:endParaRPr lang="ru-RU" sz="4800" dirty="0">
                        <a:ln>
                          <a:noFill/>
                        </a:ln>
                        <a:solidFill>
                          <a:srgbClr val="92D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8060"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latin typeface="Times New Roman" pitchFamily="18" charset="0"/>
                          <a:cs typeface="Times New Roman" pitchFamily="18" charset="0"/>
                          <a:hlinkClick r:id="rId6" action="ppaction://hlinksldjump"/>
                        </a:rPr>
                        <a:t>5</a:t>
                      </a:r>
                      <a:endParaRPr lang="ru-RU" sz="4800" dirty="0">
                        <a:ln>
                          <a:noFill/>
                        </a:ln>
                        <a:solidFill>
                          <a:srgbClr val="92D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latin typeface="Times New Roman" pitchFamily="18" charset="0"/>
                          <a:cs typeface="Times New Roman" pitchFamily="18" charset="0"/>
                          <a:hlinkClick r:id="rId7" action="ppaction://hlinksldjump"/>
                        </a:rPr>
                        <a:t>6</a:t>
                      </a:r>
                      <a:endParaRPr lang="ru-RU" sz="4800" dirty="0">
                        <a:ln>
                          <a:noFill/>
                        </a:ln>
                        <a:solidFill>
                          <a:srgbClr val="92D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latin typeface="Times New Roman" pitchFamily="18" charset="0"/>
                          <a:cs typeface="Times New Roman" pitchFamily="18" charset="0"/>
                          <a:hlinkClick r:id="rId8" action="ppaction://hlinksldjump"/>
                        </a:rPr>
                        <a:t>7</a:t>
                      </a:r>
                      <a:endParaRPr lang="ru-RU" sz="4800" dirty="0">
                        <a:ln>
                          <a:noFill/>
                        </a:ln>
                        <a:solidFill>
                          <a:srgbClr val="92D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latin typeface="Times New Roman" pitchFamily="18" charset="0"/>
                          <a:cs typeface="Times New Roman" pitchFamily="18" charset="0"/>
                          <a:hlinkClick r:id="rId9" action="ppaction://hlinksldjump"/>
                        </a:rPr>
                        <a:t>8</a:t>
                      </a:r>
                      <a:endParaRPr lang="ru-RU" sz="4800" dirty="0">
                        <a:ln>
                          <a:noFill/>
                        </a:ln>
                        <a:solidFill>
                          <a:srgbClr val="92D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8060"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latin typeface="Times New Roman" pitchFamily="18" charset="0"/>
                          <a:cs typeface="Times New Roman" pitchFamily="18" charset="0"/>
                          <a:hlinkClick r:id="rId10" action="ppaction://hlinksldjump"/>
                        </a:rPr>
                        <a:t>9</a:t>
                      </a:r>
                      <a:endParaRPr lang="ru-RU" sz="4800" dirty="0">
                        <a:ln>
                          <a:noFill/>
                        </a:ln>
                        <a:solidFill>
                          <a:srgbClr val="92D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latin typeface="Times New Roman" pitchFamily="18" charset="0"/>
                          <a:cs typeface="Times New Roman" pitchFamily="18" charset="0"/>
                          <a:hlinkClick r:id="rId11" action="ppaction://hlinksldjump"/>
                        </a:rPr>
                        <a:t>10</a:t>
                      </a:r>
                      <a:endParaRPr lang="ru-RU" sz="4800" dirty="0">
                        <a:ln>
                          <a:noFill/>
                        </a:ln>
                        <a:solidFill>
                          <a:srgbClr val="92D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latin typeface="Times New Roman" pitchFamily="18" charset="0"/>
                          <a:cs typeface="Times New Roman" pitchFamily="18" charset="0"/>
                          <a:hlinkClick r:id="rId12" action="ppaction://hlinksldjump"/>
                        </a:rPr>
                        <a:t>11</a:t>
                      </a:r>
                      <a:endParaRPr lang="ru-RU" sz="4800" dirty="0">
                        <a:ln>
                          <a:noFill/>
                        </a:ln>
                        <a:solidFill>
                          <a:srgbClr val="92D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latin typeface="Times New Roman" pitchFamily="18" charset="0"/>
                          <a:cs typeface="Times New Roman" pitchFamily="18" charset="0"/>
                          <a:hlinkClick r:id="rId13" action="ppaction://hlinksldjump"/>
                        </a:rPr>
                        <a:t>12</a:t>
                      </a:r>
                      <a:endParaRPr lang="ru-RU" sz="4800" dirty="0">
                        <a:ln>
                          <a:noFill/>
                        </a:ln>
                        <a:solidFill>
                          <a:srgbClr val="92D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8060"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latin typeface="Times New Roman" pitchFamily="18" charset="0"/>
                          <a:cs typeface="Times New Roman" pitchFamily="18" charset="0"/>
                          <a:hlinkClick r:id="rId14" action="ppaction://hlinksldjump"/>
                        </a:rPr>
                        <a:t>13</a:t>
                      </a:r>
                      <a:endParaRPr lang="ru-RU" sz="4800" dirty="0">
                        <a:ln>
                          <a:noFill/>
                        </a:ln>
                        <a:solidFill>
                          <a:srgbClr val="92D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latin typeface="Times New Roman" pitchFamily="18" charset="0"/>
                          <a:cs typeface="Times New Roman" pitchFamily="18" charset="0"/>
                          <a:hlinkClick r:id="rId15" action="ppaction://hlinksldjump"/>
                        </a:rPr>
                        <a:t>14</a:t>
                      </a:r>
                      <a:endParaRPr lang="ru-RU" sz="4800" dirty="0">
                        <a:ln>
                          <a:noFill/>
                        </a:ln>
                        <a:solidFill>
                          <a:srgbClr val="92D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latin typeface="Times New Roman" pitchFamily="18" charset="0"/>
                          <a:cs typeface="Times New Roman" pitchFamily="18" charset="0"/>
                          <a:hlinkClick r:id="rId16" action="ppaction://hlinksldjump"/>
                        </a:rPr>
                        <a:t>15</a:t>
                      </a:r>
                      <a:endParaRPr lang="ru-RU" sz="4800" dirty="0">
                        <a:ln>
                          <a:noFill/>
                        </a:ln>
                        <a:solidFill>
                          <a:srgbClr val="92D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latin typeface="Times New Roman" pitchFamily="18" charset="0"/>
                          <a:cs typeface="Times New Roman" pitchFamily="18" charset="0"/>
                          <a:hlinkClick r:id="" action="ppaction://noaction"/>
                        </a:rPr>
                        <a:t>16</a:t>
                      </a:r>
                      <a:endParaRPr lang="ru-RU" sz="4800" dirty="0">
                        <a:ln>
                          <a:noFill/>
                        </a:ln>
                        <a:solidFill>
                          <a:srgbClr val="92D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44062" name="Picture 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-103188" y="1557338"/>
            <a:ext cx="15795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63" name="Picture 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-103188" y="2849563"/>
            <a:ext cx="15795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64" name="Picture 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-71438" y="4221163"/>
            <a:ext cx="157956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84213" y="2924175"/>
            <a:ext cx="7764462" cy="158432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FFFF99"/>
                </a:solidFill>
                <a:latin typeface="+mj-lt"/>
              </a:rPr>
              <a:t>ИНФРАКРАСНЫЕ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0825" y="404813"/>
            <a:ext cx="8713788" cy="180022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70C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850" y="549275"/>
            <a:ext cx="8964613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800" dirty="0" smtClean="0">
                <a:solidFill>
                  <a:srgbClr val="FFFF99"/>
                </a:solidFill>
              </a:rPr>
              <a:t>Какие лучи согревают живые организмы?</a:t>
            </a:r>
            <a:endParaRPr lang="ru-RU" sz="3600" dirty="0">
              <a:solidFill>
                <a:srgbClr val="FFFF99"/>
              </a:solidFill>
            </a:endParaRPr>
          </a:p>
        </p:txBody>
      </p:sp>
      <p:sp>
        <p:nvSpPr>
          <p:cNvPr id="45060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506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1013" y="5876925"/>
            <a:ext cx="695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3713" y="2355850"/>
            <a:ext cx="543560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0825" y="5661025"/>
            <a:ext cx="1225550" cy="5270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23850" y="2492375"/>
            <a:ext cx="8640763" cy="2808288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rgbClr val="FFFF99"/>
                </a:solidFill>
                <a:latin typeface="+mj-lt"/>
              </a:rPr>
              <a:t>Абиотические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rgbClr val="FFFF99"/>
                </a:solidFill>
                <a:latin typeface="+mj-lt"/>
              </a:rPr>
              <a:t>Биотические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rgbClr val="FFFF99"/>
                </a:solidFill>
                <a:latin typeface="+mj-lt"/>
              </a:rPr>
              <a:t>Антропогенные</a:t>
            </a:r>
          </a:p>
        </p:txBody>
      </p:sp>
      <p:sp>
        <p:nvSpPr>
          <p:cNvPr id="3" name="Текст 2"/>
          <p:cNvSpPr>
            <a:spLocks noGrp="1"/>
          </p:cNvSpPr>
          <p:nvPr>
            <p:ph idx="1"/>
          </p:nvPr>
        </p:nvSpPr>
        <p:spPr>
          <a:xfrm>
            <a:off x="323850" y="2411413"/>
            <a:ext cx="8229600" cy="384968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400" dirty="0" smtClean="0">
                <a:latin typeface="+mj-lt"/>
              </a:rPr>
              <a:t>1</a:t>
            </a:r>
          </a:p>
          <a:p>
            <a:pPr eaLnBrk="1" hangingPunct="1">
              <a:defRPr/>
            </a:pPr>
            <a:r>
              <a:rPr lang="ru-RU" sz="4400" dirty="0" smtClean="0">
                <a:latin typeface="+mj-lt"/>
              </a:rPr>
              <a:t>2</a:t>
            </a:r>
          </a:p>
          <a:p>
            <a:pPr eaLnBrk="1" hangingPunct="1">
              <a:defRPr/>
            </a:pPr>
            <a:r>
              <a:rPr lang="ru-RU" sz="4400" dirty="0">
                <a:latin typeface="+mj-lt"/>
              </a:rPr>
              <a:t>3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850" y="333375"/>
            <a:ext cx="8640763" cy="21590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981075"/>
            <a:ext cx="8229600" cy="88423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800" b="1" cap="all" dirty="0" smtClean="0">
                <a:solidFill>
                  <a:srgbClr val="FFFF99"/>
                </a:solidFill>
              </a:rPr>
              <a:t>На какие группы делят экологические факторы?</a:t>
            </a:r>
            <a:endParaRPr lang="ru-RU" sz="4000" b="1" cap="all" dirty="0">
              <a:solidFill>
                <a:srgbClr val="FFFF99"/>
              </a:solidFill>
            </a:endParaRPr>
          </a:p>
        </p:txBody>
      </p:sp>
      <p:pic>
        <p:nvPicPr>
          <p:cNvPr id="46085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1013" y="5949950"/>
            <a:ext cx="695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0825" y="5661025"/>
            <a:ext cx="1225550" cy="5270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68313" y="3573463"/>
            <a:ext cx="8207375" cy="180022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Теневыносливое растение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850" y="188913"/>
            <a:ext cx="8543925" cy="295275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333375"/>
            <a:ext cx="8761413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dirty="0" smtClean="0">
                <a:solidFill>
                  <a:srgbClr val="FFFF99"/>
                </a:solidFill>
              </a:rPr>
              <a:t>К какой экологической группе по отношению к свету следует отнести  ель?</a:t>
            </a:r>
            <a:endParaRPr lang="ru-RU" sz="4400" dirty="0">
              <a:solidFill>
                <a:srgbClr val="FFFF99"/>
              </a:solidFill>
            </a:endParaRPr>
          </a:p>
        </p:txBody>
      </p:sp>
      <p:pic>
        <p:nvPicPr>
          <p:cNvPr id="4710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72450" y="6092825"/>
            <a:ext cx="695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48038" y="3248025"/>
            <a:ext cx="2873375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0825" y="5661025"/>
            <a:ext cx="1225550" cy="5270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868363" y="2565400"/>
            <a:ext cx="7058025" cy="309562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solidFill>
                  <a:srgbClr val="FFFF99"/>
                </a:solidFill>
                <a:latin typeface="+mj-lt"/>
              </a:rPr>
              <a:t>Он необходим для фотосинтеза РАСТЕНИЙ и ориентации </a:t>
            </a:r>
            <a:r>
              <a:rPr lang="ru-RU" sz="3600" b="1" cap="all" dirty="0">
                <a:solidFill>
                  <a:srgbClr val="FFFF99"/>
                </a:solidFill>
                <a:latin typeface="Times New Roman"/>
              </a:rPr>
              <a:t>НА МЕСТНОСТИ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solidFill>
                  <a:srgbClr val="FFFF99"/>
                </a:solidFill>
                <a:latin typeface="+mj-lt"/>
              </a:rPr>
              <a:t>ЖИВОТНЫХ</a:t>
            </a:r>
          </a:p>
        </p:txBody>
      </p:sp>
      <p:pic>
        <p:nvPicPr>
          <p:cNvPr id="7" name="Рисунок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2781300"/>
            <a:ext cx="518477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868363" y="325438"/>
            <a:ext cx="7058025" cy="195103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525" y="544513"/>
            <a:ext cx="8267700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800" dirty="0" smtClean="0">
                <a:solidFill>
                  <a:srgbClr val="FFFF99"/>
                </a:solidFill>
              </a:rPr>
              <a:t>Каково значение видимого света?</a:t>
            </a:r>
            <a:endParaRPr lang="ru-RU" sz="3600" dirty="0">
              <a:solidFill>
                <a:srgbClr val="FFFF99"/>
              </a:solidFill>
            </a:endParaRPr>
          </a:p>
        </p:txBody>
      </p:sp>
      <p:sp>
        <p:nvSpPr>
          <p:cNvPr id="48133" name="Текст 2"/>
          <p:cNvSpPr>
            <a:spLocks noGrp="1"/>
          </p:cNvSpPr>
          <p:nvPr>
            <p:ph type="body" idx="1"/>
          </p:nvPr>
        </p:nvSpPr>
        <p:spPr>
          <a:xfrm>
            <a:off x="3062288" y="1304925"/>
            <a:ext cx="7772400" cy="150018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813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01013" y="5876925"/>
            <a:ext cx="695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50825" y="5661025"/>
            <a:ext cx="1225550" cy="5270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9388" y="3068638"/>
            <a:ext cx="8856662" cy="237648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ТЕМПЕРАТУРА ТЕЛА ХОЛОДНОКРОВНЫХ ЖИВОТНЫХ, В ОТЛИЧИЕ ОТ ТЕПЛОКРОВНЫХ, ЗАВИСИТ ОТ ТЕМПЕРАТУРЫ ОКРУЖАЮЩЕЙ СРЕДЫ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2852738"/>
            <a:ext cx="5705475" cy="370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179388" y="115888"/>
            <a:ext cx="8856662" cy="259238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50" y="260350"/>
            <a:ext cx="9036050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800" dirty="0" smtClean="0">
                <a:solidFill>
                  <a:srgbClr val="FFFF99"/>
                </a:solidFill>
              </a:rPr>
              <a:t>Чем холоднокровные животные отличаются от теплокровных?</a:t>
            </a:r>
            <a:endParaRPr lang="ru-RU" sz="4800" dirty="0">
              <a:solidFill>
                <a:srgbClr val="FFFF99"/>
              </a:solidFill>
            </a:endParaRPr>
          </a:p>
        </p:txBody>
      </p:sp>
      <p:pic>
        <p:nvPicPr>
          <p:cNvPr id="49157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72450" y="6092825"/>
            <a:ext cx="695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0825" y="5661025"/>
            <a:ext cx="1225550" cy="5270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684213" y="2528888"/>
            <a:ext cx="7835900" cy="291623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  <a:r>
              <a:rPr lang="ru-RU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ТЕМПЕРАТУРА ТЕЛА ВОРОБЬЯ ОДИНАКОВА ПО СЕЗОНАМ ГОДА, ПОСКОЛЬКУ ОН ЯВЛЯЕТСЯ ТЕПЛОКРОВНЫМ ЖИВОТНЫМ</a:t>
            </a:r>
            <a:endParaRPr lang="ru-RU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4213" y="260350"/>
            <a:ext cx="7835900" cy="201612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7713" y="476250"/>
            <a:ext cx="7772400" cy="2020888"/>
          </a:xfrm>
        </p:spPr>
        <p:txBody>
          <a:bodyPr>
            <a:normAutofit fontScale="77500" lnSpcReduction="20000"/>
          </a:bodyPr>
          <a:lstStyle/>
          <a:p>
            <a:pPr algn="ctr" eaLnBrk="1" hangingPunct="1">
              <a:defRPr/>
            </a:pPr>
            <a:r>
              <a:rPr lang="ru-RU" sz="6200" b="1" cap="all" dirty="0" smtClean="0">
                <a:ln w="635">
                  <a:noFill/>
                </a:ln>
                <a:solidFill>
                  <a:srgbClr val="FFFF99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Когда температура тела воробья выше: зимой или летом?</a:t>
            </a:r>
          </a:p>
          <a:p>
            <a:pPr algn="ctr" eaLnBrk="1" hangingPunct="1">
              <a:defRPr/>
            </a:pPr>
            <a:endParaRPr lang="ru-RU" dirty="0"/>
          </a:p>
        </p:txBody>
      </p:sp>
      <p:pic>
        <p:nvPicPr>
          <p:cNvPr id="5018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72450" y="5949950"/>
            <a:ext cx="695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1050" y="2528888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0825" y="5661025"/>
            <a:ext cx="1225550" cy="5270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23850" y="3357563"/>
            <a:ext cx="8543925" cy="230346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ВИТАМИН </a:t>
            </a: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</a:t>
            </a:r>
            <a:r>
              <a:rPr lang="ru-RU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ОБРАЗУЕТСЯ ПОД ДЕЙСТВИЕМ ДЛИННОВОЛНОВЫХ УЛЬТРАФИОЛЕТОВЫХ ЛУЧЕЙ СОЛНЦА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850" y="188913"/>
            <a:ext cx="8543925" cy="302736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763" y="188913"/>
            <a:ext cx="9144001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 smtClean="0">
                <a:solidFill>
                  <a:srgbClr val="FFFF99"/>
                </a:solidFill>
              </a:rPr>
              <a:t>Какой экологический фактор вызывает образование в коже витамина  </a:t>
            </a:r>
            <a:r>
              <a:rPr lang="en-US" dirty="0" smtClean="0">
                <a:solidFill>
                  <a:srgbClr val="FFFF99"/>
                </a:solidFill>
              </a:rPr>
              <a:t>D</a:t>
            </a:r>
            <a:r>
              <a:rPr lang="ru-RU" dirty="0" smtClean="0">
                <a:solidFill>
                  <a:srgbClr val="FFFF99"/>
                </a:solidFill>
              </a:rPr>
              <a:t>? Дайте </a:t>
            </a:r>
            <a:r>
              <a:rPr lang="ru-RU" smtClean="0">
                <a:solidFill>
                  <a:srgbClr val="FFFF99"/>
                </a:solidFill>
              </a:rPr>
              <a:t>развёрнутый ответ.</a:t>
            </a:r>
            <a:endParaRPr lang="ru-RU" sz="2800" dirty="0">
              <a:solidFill>
                <a:srgbClr val="FFFF99"/>
              </a:solidFill>
            </a:endParaRPr>
          </a:p>
        </p:txBody>
      </p:sp>
      <p:pic>
        <p:nvPicPr>
          <p:cNvPr id="51204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72450" y="6021388"/>
            <a:ext cx="695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00338" y="3216275"/>
            <a:ext cx="3216275" cy="342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0825" y="5661025"/>
            <a:ext cx="1225550" cy="5270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Ответ</a:t>
            </a:r>
          </a:p>
        </p:txBody>
      </p:sp>
      <p:sp>
        <p:nvSpPr>
          <p:cNvPr id="51207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07950" y="3500438"/>
            <a:ext cx="8928100" cy="194468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 ВЕРБЛЮЖЬЕЙ КОЛЮЧКИ ОЧЕНЬ ДЛИННЫЕ КОРНИ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950" y="115888"/>
            <a:ext cx="8928100" cy="320198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7950" y="260350"/>
            <a:ext cx="9144000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800" dirty="0" smtClean="0">
                <a:solidFill>
                  <a:srgbClr val="FFFF99"/>
                </a:solidFill>
              </a:rPr>
              <a:t>Укажите приспособление верблюжьей колючки к недостатку влаги</a:t>
            </a:r>
            <a:endParaRPr lang="ru-RU" sz="4800" dirty="0">
              <a:solidFill>
                <a:srgbClr val="FFFF99"/>
              </a:solidFill>
            </a:endParaRPr>
          </a:p>
        </p:txBody>
      </p:sp>
      <p:sp>
        <p:nvSpPr>
          <p:cNvPr id="52228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2229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1013" y="5949950"/>
            <a:ext cx="695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9613" y="3317875"/>
            <a:ext cx="4464050" cy="324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0825" y="5661025"/>
            <a:ext cx="1225550" cy="5270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0825" y="2852738"/>
            <a:ext cx="8472488" cy="280828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ПУСТЫННЫЕ ГРЫЗУНЫ ПОЛУЧАЮТ ВЛАГУ ВМЕСТЕ С ПИЩЕЙ, В ЗАСУШЛИВЫЙ ПЕРИОД ВПАДАЮТ В СПЯЧКУ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388" y="333375"/>
            <a:ext cx="8543925" cy="2303463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363" y="476250"/>
            <a:ext cx="8712200" cy="136366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dirty="0" smtClean="0">
                <a:solidFill>
                  <a:srgbClr val="FFFF99"/>
                </a:solidFill>
              </a:rPr>
              <a:t>Как грызуны в пустыне приспосабливаются к недостатку влаги?</a:t>
            </a:r>
            <a:endParaRPr lang="ru-RU" sz="4800" dirty="0">
              <a:solidFill>
                <a:srgbClr val="FFFF99"/>
              </a:solidFill>
            </a:endParaRPr>
          </a:p>
        </p:txBody>
      </p:sp>
      <p:sp>
        <p:nvSpPr>
          <p:cNvPr id="53252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3253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7988" y="5876925"/>
            <a:ext cx="695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20925" y="2852738"/>
            <a:ext cx="4502150" cy="364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0825" y="5661025"/>
            <a:ext cx="1225550" cy="5270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39750" y="188913"/>
            <a:ext cx="8256588" cy="309562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059738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800" dirty="0" smtClean="0">
                <a:solidFill>
                  <a:srgbClr val="FFFF99"/>
                </a:solidFill>
              </a:rPr>
              <a:t>Почему верблюд может долгое время обходиться без воды?</a:t>
            </a:r>
            <a:endParaRPr lang="ru-RU" sz="5400" dirty="0">
              <a:solidFill>
                <a:srgbClr val="FFFF99"/>
              </a:solidFill>
            </a:endParaRPr>
          </a:p>
        </p:txBody>
      </p:sp>
      <p:sp>
        <p:nvSpPr>
          <p:cNvPr id="54275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427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1013" y="5949950"/>
            <a:ext cx="695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7313" y="3284538"/>
            <a:ext cx="3673475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539750" y="3500438"/>
            <a:ext cx="8256588" cy="201612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Жир, накапливающийся у верблюда в 1-2 горбах, служит источником воды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0825" y="5661025"/>
            <a:ext cx="1225550" cy="5270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9388" y="3284538"/>
            <a:ext cx="8856662" cy="223202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СВЕТ, ТЕМПЕРАТУРА, ВЛАЖНОСТЬ, АТМОСФЕРНОЕ ДАВЛЕНИЕ, ВЕТЕР, РЕЛЬЕФ, СОДЕРЖАНИЕ ГАЗОВ И МИНЕРАЛЬНЫХ ВЕЩЕСТВ, РАДИАЦИОННЫЙ ФОН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692150"/>
            <a:ext cx="9144000" cy="2376488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7950" y="1412875"/>
            <a:ext cx="9251950" cy="884238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800" b="1" cap="all" dirty="0" smtClean="0">
                <a:solidFill>
                  <a:srgbClr val="FFFF99"/>
                </a:solidFill>
              </a:rPr>
              <a:t>Перечислите известные Вам абиотические факторы</a:t>
            </a:r>
            <a:endParaRPr lang="ru-RU" sz="4800" b="1" cap="all" dirty="0">
              <a:solidFill>
                <a:srgbClr val="FFFF99"/>
              </a:solidFill>
            </a:endParaRPr>
          </a:p>
        </p:txBody>
      </p:sp>
      <p:sp>
        <p:nvSpPr>
          <p:cNvPr id="5530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ru-RU" smtClean="0"/>
          </a:p>
        </p:txBody>
      </p:sp>
      <p:pic>
        <p:nvPicPr>
          <p:cNvPr id="5530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5113" y="5805488"/>
            <a:ext cx="695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 rot="10800000">
            <a:off x="3491880" y="3429000"/>
            <a:ext cx="1802570" cy="31547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¿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8313" y="5853113"/>
            <a:ext cx="1223962" cy="5270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0825" y="2781300"/>
            <a:ext cx="8642350" cy="2735263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НА ФОТОГРАФИИ ДВА ОРГАНИЗМА: ШМЕЛЬ И КЛЕВЕР ВСТУПАЮТ ВО ВЗАИМОВЫГОДНЫЕ ОТНОШЕНИЯ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388" y="115888"/>
            <a:ext cx="8713787" cy="252095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413" y="260350"/>
            <a:ext cx="9504363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800" dirty="0" smtClean="0">
                <a:solidFill>
                  <a:srgbClr val="FFFF99"/>
                </a:solidFill>
              </a:rPr>
              <a:t>Почему данное изображение считают </a:t>
            </a:r>
            <a:r>
              <a:rPr lang="ru-RU" sz="4800" smtClean="0">
                <a:solidFill>
                  <a:srgbClr val="FFFF99"/>
                </a:solidFill>
              </a:rPr>
              <a:t>«экологическим»?</a:t>
            </a:r>
            <a:endParaRPr lang="ru-RU" sz="4800" dirty="0">
              <a:solidFill>
                <a:srgbClr val="FFFF99"/>
              </a:solidFill>
            </a:endParaRPr>
          </a:p>
        </p:txBody>
      </p:sp>
      <p:sp>
        <p:nvSpPr>
          <p:cNvPr id="56324" name="Текст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954087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6325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7988" y="5805488"/>
            <a:ext cx="695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513" y="2781300"/>
            <a:ext cx="4686300" cy="383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0825" y="5661025"/>
            <a:ext cx="1225550" cy="5270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50825" y="3213100"/>
            <a:ext cx="8545513" cy="223202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rgbClr val="FFFF99"/>
                </a:solidFill>
                <a:latin typeface="+mj-lt"/>
              </a:rPr>
              <a:t>ТЕНЕЛЮБИВЫЕ РАСТЕНИЯ, В ОТЛИЧИЕ ОТ ТЕНЕВЫНОСЛИВЫХ, ВООБЩЕ НЕ ВЫНОСЯТ СИЛЬНОГО ОСВЕЩЕНИЯ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0825" y="260350"/>
            <a:ext cx="8545513" cy="2808288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50" y="404813"/>
            <a:ext cx="8785225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800" dirty="0" smtClean="0">
                <a:solidFill>
                  <a:srgbClr val="FFFF99"/>
                </a:solidFill>
              </a:rPr>
              <a:t>Чем тенелюбивые растения отличаются от теневыносливых</a:t>
            </a:r>
            <a:r>
              <a:rPr lang="ru-RU" sz="5400" dirty="0" smtClean="0">
                <a:solidFill>
                  <a:srgbClr val="FFFF99"/>
                </a:solidFill>
              </a:rPr>
              <a:t>?</a:t>
            </a:r>
            <a:endParaRPr lang="ru-RU" sz="5400" dirty="0">
              <a:solidFill>
                <a:srgbClr val="FFFF99"/>
              </a:solidFill>
            </a:endParaRPr>
          </a:p>
        </p:txBody>
      </p:sp>
      <p:sp>
        <p:nvSpPr>
          <p:cNvPr id="57348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7349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1013" y="5949950"/>
            <a:ext cx="695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1413" y="3068638"/>
            <a:ext cx="417671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50825" y="5661025"/>
            <a:ext cx="1225550" cy="5270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23850" y="3860800"/>
            <a:ext cx="8472488" cy="1655763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РАСТЕНИЯ ОТКРЫТЫХ ПРОСТРАНСТВ ОТНОСЯТСЯ  К  ГРУППЕ СВЕТОЛЮБИВЫХ РАСТЕНИЙ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850" y="333375"/>
            <a:ext cx="8472488" cy="3382963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8" y="476250"/>
            <a:ext cx="8856662" cy="136366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 smtClean="0">
                <a:solidFill>
                  <a:srgbClr val="FFFF99"/>
                </a:solidFill>
              </a:rPr>
              <a:t>К какой экологической группе по отношению к свету относятся растения открытых пространств: полей, лугов?</a:t>
            </a:r>
            <a:endParaRPr lang="ru-RU" dirty="0">
              <a:solidFill>
                <a:srgbClr val="FFFF99"/>
              </a:solidFill>
            </a:endParaRPr>
          </a:p>
        </p:txBody>
      </p:sp>
      <p:sp>
        <p:nvSpPr>
          <p:cNvPr id="58372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8373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1013" y="5949950"/>
            <a:ext cx="695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5875" y="4005263"/>
            <a:ext cx="3887788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0825" y="5661025"/>
            <a:ext cx="1225550" cy="5270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95288" y="3284538"/>
            <a:ext cx="8569325" cy="223202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 ПОЯВЛЕНИЕМ ЧЕЛОВЕЧЕСТВА ВОЗНИК АНТРОПОГЕННЫЙ ФАКТОР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288" y="188913"/>
            <a:ext cx="8569325" cy="295275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3375"/>
            <a:ext cx="9144000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dirty="0" smtClean="0">
                <a:solidFill>
                  <a:srgbClr val="FFFF99"/>
                </a:solidFill>
              </a:rPr>
              <a:t>Какой экологический фактор возник с появлением человечества?</a:t>
            </a:r>
            <a:endParaRPr lang="ru-RU" sz="4800" dirty="0">
              <a:solidFill>
                <a:srgbClr val="FFFF99"/>
              </a:solidFill>
            </a:endParaRPr>
          </a:p>
        </p:txBody>
      </p:sp>
      <p:sp>
        <p:nvSpPr>
          <p:cNvPr id="59396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9397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1013" y="5949950"/>
            <a:ext cx="695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Desktop\homo_erectus_72dp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11525" y="3113088"/>
            <a:ext cx="2736850" cy="339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0825" y="5661025"/>
            <a:ext cx="1225550" cy="5270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95288" y="2276475"/>
            <a:ext cx="8401050" cy="3024188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ЭКОЛОГИЯ – НАУКА О ВЗАИМООТНОШЕНИЯХ ОРГАНИЗМОВ  С ОКРУЖАЮЩЕЙ СРЕДОЙ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92275" y="260350"/>
            <a:ext cx="5472113" cy="1655763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3613" y="260350"/>
            <a:ext cx="7258050" cy="1362075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dirty="0" smtClean="0">
                <a:solidFill>
                  <a:srgbClr val="FFFF99"/>
                </a:solidFill>
              </a:rPr>
              <a:t>Что такое экология?</a:t>
            </a:r>
            <a:endParaRPr lang="ru-RU" sz="3600" dirty="0">
              <a:solidFill>
                <a:srgbClr val="FFFF99"/>
              </a:solidFill>
            </a:endParaRPr>
          </a:p>
        </p:txBody>
      </p:sp>
      <p:sp>
        <p:nvSpPr>
          <p:cNvPr id="60420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042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1013" y="5949950"/>
            <a:ext cx="695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68538" y="2133600"/>
            <a:ext cx="4391025" cy="412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0825" y="5661025"/>
            <a:ext cx="1225550" cy="5270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55600" y="1055688"/>
            <a:ext cx="8567738" cy="554513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9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7772400" cy="1074737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800" dirty="0" smtClean="0">
                <a:solidFill>
                  <a:srgbClr val="FFFF99"/>
                </a:solidFill>
                <a:ea typeface="+mn-ea"/>
                <a:cs typeface="+mn-cs"/>
              </a:rPr>
              <a:t>Ссылки:</a:t>
            </a:r>
            <a:endParaRPr lang="ru-RU" sz="3600" dirty="0">
              <a:solidFill>
                <a:srgbClr val="FFFF9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8475" y="3213100"/>
            <a:ext cx="8424863" cy="4005263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endParaRPr lang="ru-RU" sz="1600" u="sng" dirty="0" smtClean="0">
              <a:hlinkClick r:id="rId2"/>
            </a:endParaRPr>
          </a:p>
          <a:p>
            <a:pPr eaLnBrk="1" hangingPunct="1">
              <a:defRPr/>
            </a:pPr>
            <a:endParaRPr lang="ru-RU" sz="1600" u="sng" dirty="0">
              <a:hlinkClick r:id="rId2"/>
            </a:endParaRPr>
          </a:p>
          <a:p>
            <a:pPr eaLnBrk="1" hangingPunct="1">
              <a:defRPr/>
            </a:pPr>
            <a:endParaRPr lang="ru-RU" sz="1600" u="sng" dirty="0" smtClean="0">
              <a:hlinkClick r:id="rId2"/>
            </a:endParaRPr>
          </a:p>
          <a:p>
            <a:pPr eaLnBrk="1" hangingPunct="1">
              <a:defRPr/>
            </a:pPr>
            <a:endParaRPr lang="ru-RU" sz="1600" u="sng" dirty="0" smtClean="0">
              <a:hlinkClick r:id="rId2"/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sz="1400" u="sng" dirty="0" smtClean="0">
                <a:hlinkClick r:id="rId2"/>
              </a:rPr>
              <a:t>http</a:t>
            </a:r>
            <a:r>
              <a:rPr lang="ru-RU" sz="1400" u="sng" dirty="0">
                <a:hlinkClick r:id="rId2"/>
              </a:rPr>
              <a:t>://foto.rambler.ru/users/voronvolk/albums/default/photo/4cc944f9-c73f-a6a1-d0a7-feb5177fe575/</a:t>
            </a:r>
            <a:r>
              <a:rPr lang="ru-RU" sz="1400" dirty="0"/>
              <a:t> </a:t>
            </a:r>
            <a:endParaRPr lang="ru-RU" sz="1400" dirty="0" smtClean="0"/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en-US" sz="1400" dirty="0">
                <a:hlinkClick r:id="rId3"/>
              </a:rPr>
              <a:t>http://ru.wikipedia.org/wiki/%D0%93%D0%B5%D0%BA%D0%BA%D0%B5%D0%BB%D1%8C,_%D0%AD%D1%80%D0%BD%D1%81%D1%82_%</a:t>
            </a:r>
            <a:r>
              <a:rPr lang="en-US" sz="1400" dirty="0" smtClean="0">
                <a:hlinkClick r:id="rId3"/>
              </a:rPr>
              <a:t>D0%93%D0%B5%D0%BD%D1%80%D0%B8%D1%85</a:t>
            </a:r>
            <a:endParaRPr lang="ru-RU" sz="1400" dirty="0" smtClean="0"/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sz="1400" u="sng" dirty="0" smtClean="0">
                <a:hlinkClick r:id="rId4"/>
              </a:rPr>
              <a:t>http</a:t>
            </a:r>
            <a:r>
              <a:rPr lang="ru-RU" sz="1400" u="sng" dirty="0">
                <a:hlinkClick r:id="rId4"/>
              </a:rPr>
              <a:t>://dic.academic.ru/dic.nsf/ruwiki/20516</a:t>
            </a:r>
            <a:r>
              <a:rPr lang="ru-RU" sz="1400" dirty="0"/>
              <a:t> </a:t>
            </a:r>
            <a:r>
              <a:rPr lang="ru-RU" sz="1400" u="sng" dirty="0" smtClean="0">
                <a:hlinkClick r:id="rId5"/>
              </a:rPr>
              <a:t>http</a:t>
            </a:r>
            <a:r>
              <a:rPr lang="ru-RU" sz="1400" u="sng" dirty="0">
                <a:hlinkClick r:id="rId5"/>
              </a:rPr>
              <a:t>://</a:t>
            </a:r>
            <a:r>
              <a:rPr lang="ru-RU" sz="1400" u="sng" dirty="0" smtClean="0">
                <a:hlinkClick r:id="rId5"/>
              </a:rPr>
              <a:t>elementy.ru/genbio/synopsis?discuss=362&amp;return=1</a:t>
            </a:r>
            <a:endParaRPr lang="ru-RU" sz="1400" dirty="0"/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sz="1400" u="sng" dirty="0">
                <a:hlinkClick r:id="rId6"/>
              </a:rPr>
              <a:t>http://top-desktop.ru/oboi/priroda/55/800x600.html</a:t>
            </a:r>
            <a:r>
              <a:rPr lang="ru-RU" sz="1400" dirty="0"/>
              <a:t> </a:t>
            </a:r>
            <a:r>
              <a:rPr lang="ru-RU" sz="1400" u="sng" dirty="0" smtClean="0">
                <a:hlinkClick r:id="rId7"/>
              </a:rPr>
              <a:t>http</a:t>
            </a:r>
            <a:r>
              <a:rPr lang="ru-RU" sz="1400" u="sng" dirty="0">
                <a:hlinkClick r:id="rId7"/>
              </a:rPr>
              <a:t>://</a:t>
            </a:r>
            <a:r>
              <a:rPr lang="ru-RU" sz="1400" u="sng" dirty="0" smtClean="0">
                <a:hlinkClick r:id="rId7"/>
              </a:rPr>
              <a:t>www.nkj.ru/archive/articles/14787/</a:t>
            </a:r>
            <a:endParaRPr lang="ru-RU" sz="1400" u="sng" dirty="0" smtClean="0"/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sz="1400" u="sng" dirty="0" smtClean="0">
                <a:hlinkClick r:id="rId8"/>
              </a:rPr>
              <a:t>http</a:t>
            </a:r>
            <a:r>
              <a:rPr lang="ru-RU" sz="1400" u="sng" dirty="0">
                <a:hlinkClick r:id="rId8"/>
              </a:rPr>
              <a:t>://iscience.ru/</a:t>
            </a:r>
            <a:r>
              <a:rPr lang="ru-RU" sz="1400" dirty="0"/>
              <a:t> </a:t>
            </a:r>
            <a:endParaRPr lang="ru-RU" sz="1400" dirty="0" smtClean="0"/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sz="1400" u="sng" dirty="0" smtClean="0">
                <a:hlinkClick r:id="rId9"/>
              </a:rPr>
              <a:t>http</a:t>
            </a:r>
            <a:r>
              <a:rPr lang="ru-RU" sz="1400" u="sng" dirty="0">
                <a:hlinkClick r:id="rId9"/>
              </a:rPr>
              <a:t>://</a:t>
            </a:r>
            <a:r>
              <a:rPr lang="ru-RU" sz="1400" u="sng" dirty="0" smtClean="0">
                <a:hlinkClick r:id="rId9"/>
              </a:rPr>
              <a:t>screenfon.ru/nature/2717</a:t>
            </a:r>
            <a:endParaRPr lang="ru-RU" sz="1400" u="sng" dirty="0" smtClean="0"/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sz="1400" u="sng" dirty="0" smtClean="0">
                <a:hlinkClick r:id="rId10"/>
              </a:rPr>
              <a:t>http</a:t>
            </a:r>
            <a:r>
              <a:rPr lang="ru-RU" sz="1400" u="sng" dirty="0">
                <a:hlinkClick r:id="rId10"/>
              </a:rPr>
              <a:t>://</a:t>
            </a:r>
            <a:r>
              <a:rPr lang="ru-RU" sz="1400" u="sng" dirty="0" smtClean="0">
                <a:hlinkClick r:id="rId10"/>
              </a:rPr>
              <a:t>900igr.net/kartinki/zhivotnye/Gryzuny.files/031-Tushkanchik.html</a:t>
            </a:r>
            <a:endParaRPr lang="ru-RU" sz="1400" dirty="0"/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sz="1400" u="sng" dirty="0">
                <a:hlinkClick r:id="rId11"/>
              </a:rPr>
              <a:t>http://ianimal.ru/topics/verblyud-v-zharkojj-pustyne</a:t>
            </a:r>
            <a:r>
              <a:rPr lang="ru-RU" sz="1400" dirty="0"/>
              <a:t> 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sz="1400" u="sng" dirty="0">
                <a:hlinkClick r:id="rId12"/>
              </a:rPr>
              <a:t>http://medprep.info/img/herb/1278_1345_1.jpg</a:t>
            </a:r>
            <a:r>
              <a:rPr lang="ru-RU" sz="1400" dirty="0"/>
              <a:t> </a:t>
            </a:r>
            <a:r>
              <a:rPr lang="ru-RU" sz="1400" u="sng" dirty="0" smtClean="0">
                <a:hlinkClick r:id="rId13"/>
              </a:rPr>
              <a:t>http</a:t>
            </a:r>
            <a:r>
              <a:rPr lang="ru-RU" sz="1400" u="sng" dirty="0">
                <a:hlinkClick r:id="rId13"/>
              </a:rPr>
              <a:t>://</a:t>
            </a:r>
            <a:r>
              <a:rPr lang="ru-RU" sz="1400" u="sng" dirty="0" smtClean="0">
                <a:hlinkClick r:id="rId13"/>
              </a:rPr>
              <a:t>www.vokrugsveta.ru/photo/image/7638/</a:t>
            </a:r>
            <a:endParaRPr lang="ru-RU" sz="1400" dirty="0"/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en-US" sz="1400" dirty="0">
                <a:hlinkClick r:id="rId14"/>
              </a:rPr>
              <a:t>http://paranormal-news.ru/news/chelovek_prjamokhodjashhij_vozmozhno_vymer_kuda_ranshe_pojavlenija_cheloveka_razumnogo/2011-06-30-3510</a:t>
            </a:r>
            <a:endParaRPr lang="ru-RU" sz="1400" u="sng" dirty="0" smtClean="0"/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sz="1400" u="sng" dirty="0" smtClean="0">
                <a:hlinkClick r:id="rId15"/>
              </a:rPr>
              <a:t>http</a:t>
            </a:r>
            <a:r>
              <a:rPr lang="ru-RU" sz="1400" u="sng" dirty="0">
                <a:hlinkClick r:id="rId15"/>
              </a:rPr>
              <a:t>://</a:t>
            </a:r>
            <a:r>
              <a:rPr lang="ru-RU" sz="1400" u="sng" dirty="0" smtClean="0">
                <a:hlinkClick r:id="rId15"/>
              </a:rPr>
              <a:t>presentaci.ru/prezentacii-po-ehkologii/7151-ekologiya.html</a:t>
            </a:r>
            <a:endParaRPr lang="ru-RU" sz="1400" u="sng" dirty="0" smtClean="0"/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sz="1400" u="sng" dirty="0">
                <a:hlinkClick r:id="rId16"/>
              </a:rPr>
              <a:t>http://</a:t>
            </a:r>
            <a:r>
              <a:rPr lang="ru-RU" sz="1400" u="sng" dirty="0" smtClean="0">
                <a:hlinkClick r:id="rId16"/>
              </a:rPr>
              <a:t>rastimdoma.ru/content/dekorativnyi-paporotnik-v-dome</a:t>
            </a:r>
            <a:endParaRPr lang="ru-RU" sz="1400" u="sng" dirty="0" smtClean="0"/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17"/>
              </a:rPr>
              <a:t>http</a:t>
            </a:r>
            <a:r>
              <a:rPr lang="en-US" sz="1400" dirty="0">
                <a:hlinkClick r:id="rId17"/>
              </a:rPr>
              <a:t>://</a:t>
            </a:r>
            <a:r>
              <a:rPr lang="en-US" sz="1400" dirty="0" smtClean="0">
                <a:hlinkClick r:id="rId17"/>
              </a:rPr>
              <a:t>dok.opredelim.com/docs/index-22864.html</a:t>
            </a:r>
            <a:endParaRPr lang="ru-RU" sz="1400" dirty="0" smtClean="0"/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en-US" sz="1400" dirty="0">
                <a:hlinkClick r:id="rId18"/>
              </a:rPr>
              <a:t>http://</a:t>
            </a:r>
            <a:r>
              <a:rPr lang="en-US" sz="1400" dirty="0" smtClean="0">
                <a:hlinkClick r:id="rId18"/>
              </a:rPr>
              <a:t>powerfan.ru/fizika/40-prezentaciya-na-temu-fizicheskie-i-himicheskie-yavleniya.html</a:t>
            </a:r>
            <a:endParaRPr lang="ru-RU" sz="1400" dirty="0" smtClean="0"/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92D050"/>
                </a:solidFill>
                <a:hlinkClick r:id="rId19"/>
              </a:rPr>
              <a:t>http://</a:t>
            </a:r>
            <a:r>
              <a:rPr lang="en-US" sz="1400" dirty="0" smtClean="0">
                <a:solidFill>
                  <a:srgbClr val="92D050"/>
                </a:solidFill>
                <a:hlinkClick r:id="rId19"/>
              </a:rPr>
              <a:t>propowerpoint.ru</a:t>
            </a:r>
            <a:endParaRPr lang="ru-RU" sz="1400" dirty="0" smtClean="0">
              <a:solidFill>
                <a:srgbClr val="92D050"/>
              </a:solidFill>
            </a:endParaRPr>
          </a:p>
          <a:p>
            <a:pPr eaLnBrk="1" hangingPunct="1">
              <a:defRPr/>
            </a:pPr>
            <a:endParaRPr lang="ru-RU" sz="1600" dirty="0">
              <a:solidFill>
                <a:srgbClr val="92D050"/>
              </a:solidFill>
            </a:endParaRPr>
          </a:p>
          <a:p>
            <a:pPr eaLnBrk="1" hangingPunct="1">
              <a:defRPr/>
            </a:pPr>
            <a:r>
              <a:rPr lang="ru-RU" sz="1600" dirty="0"/>
              <a:t> </a:t>
            </a:r>
          </a:p>
          <a:p>
            <a:pPr eaLnBrk="1" hangingPunct="1">
              <a:defRPr/>
            </a:pP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5">
  <a:themeElements>
    <a:clrScheme name="Другая 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2D050"/>
      </a:hlink>
      <a:folHlink>
        <a:srgbClr val="002060"/>
      </a:folHlink>
    </a:clrScheme>
    <a:fontScheme name="Тема Offic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Мир 3D">
  <a:themeElements>
    <a:clrScheme name="cdb2004101gl 3">
      <a:dk1>
        <a:srgbClr val="335338"/>
      </a:dk1>
      <a:lt1>
        <a:srgbClr val="D7E4BE"/>
      </a:lt1>
      <a:dk2>
        <a:srgbClr val="000066"/>
      </a:dk2>
      <a:lt2>
        <a:srgbClr val="B2B2B2"/>
      </a:lt2>
      <a:accent1>
        <a:srgbClr val="2F86B1"/>
      </a:accent1>
      <a:accent2>
        <a:srgbClr val="D2761A"/>
      </a:accent2>
      <a:accent3>
        <a:srgbClr val="E8EFDB"/>
      </a:accent3>
      <a:accent4>
        <a:srgbClr val="2A462E"/>
      </a:accent4>
      <a:accent5>
        <a:srgbClr val="ADC3D5"/>
      </a:accent5>
      <a:accent6>
        <a:srgbClr val="BE6A16"/>
      </a:accent6>
      <a:hlink>
        <a:srgbClr val="368463"/>
      </a:hlink>
      <a:folHlink>
        <a:srgbClr val="481ECE"/>
      </a:folHlink>
    </a:clrScheme>
    <a:fontScheme name="cdb2004101g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db2004101gl 1">
        <a:dk1>
          <a:srgbClr val="1A3E86"/>
        </a:dk1>
        <a:lt1>
          <a:srgbClr val="C1CFDD"/>
        </a:lt1>
        <a:dk2>
          <a:srgbClr val="000000"/>
        </a:dk2>
        <a:lt2>
          <a:srgbClr val="B2B2B2"/>
        </a:lt2>
        <a:accent1>
          <a:srgbClr val="4AAAC0"/>
        </a:accent1>
        <a:accent2>
          <a:srgbClr val="6600FF"/>
        </a:accent2>
        <a:accent3>
          <a:srgbClr val="DDE4EB"/>
        </a:accent3>
        <a:accent4>
          <a:srgbClr val="143472"/>
        </a:accent4>
        <a:accent5>
          <a:srgbClr val="B1D2DC"/>
        </a:accent5>
        <a:accent6>
          <a:srgbClr val="5C00E7"/>
        </a:accent6>
        <a:hlink>
          <a:srgbClr val="0066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01gl 2">
        <a:dk1>
          <a:srgbClr val="2B166E"/>
        </a:dk1>
        <a:lt1>
          <a:srgbClr val="AADBFC"/>
        </a:lt1>
        <a:dk2>
          <a:srgbClr val="003366"/>
        </a:dk2>
        <a:lt2>
          <a:srgbClr val="B2B2B2"/>
        </a:lt2>
        <a:accent1>
          <a:srgbClr val="19B17B"/>
        </a:accent1>
        <a:accent2>
          <a:srgbClr val="E57B1B"/>
        </a:accent2>
        <a:accent3>
          <a:srgbClr val="D2EAFD"/>
        </a:accent3>
        <a:accent4>
          <a:srgbClr val="23115D"/>
        </a:accent4>
        <a:accent5>
          <a:srgbClr val="ABD5BF"/>
        </a:accent5>
        <a:accent6>
          <a:srgbClr val="CF6F17"/>
        </a:accent6>
        <a:hlink>
          <a:srgbClr val="0066CC"/>
        </a:hlink>
        <a:folHlink>
          <a:srgbClr val="8C71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01gl 3">
        <a:dk1>
          <a:srgbClr val="335338"/>
        </a:dk1>
        <a:lt1>
          <a:srgbClr val="D7E4BE"/>
        </a:lt1>
        <a:dk2>
          <a:srgbClr val="000066"/>
        </a:dk2>
        <a:lt2>
          <a:srgbClr val="B2B2B2"/>
        </a:lt2>
        <a:accent1>
          <a:srgbClr val="2F86B1"/>
        </a:accent1>
        <a:accent2>
          <a:srgbClr val="D2761A"/>
        </a:accent2>
        <a:accent3>
          <a:srgbClr val="E8EFDB"/>
        </a:accent3>
        <a:accent4>
          <a:srgbClr val="2A462E"/>
        </a:accent4>
        <a:accent5>
          <a:srgbClr val="ADC3D5"/>
        </a:accent5>
        <a:accent6>
          <a:srgbClr val="BE6A16"/>
        </a:accent6>
        <a:hlink>
          <a:srgbClr val="368463"/>
        </a:hlink>
        <a:folHlink>
          <a:srgbClr val="481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lenovList">
  <a:themeElements>
    <a:clrScheme name="">
      <a:dk1>
        <a:srgbClr val="5F5F5F"/>
      </a:dk1>
      <a:lt1>
        <a:srgbClr val="FFFFFF"/>
      </a:lt1>
      <a:dk2>
        <a:srgbClr val="5F5F5F"/>
      </a:dk2>
      <a:lt2>
        <a:srgbClr val="478E00"/>
      </a:lt2>
      <a:accent1>
        <a:srgbClr val="5EA400"/>
      </a:accent1>
      <a:accent2>
        <a:srgbClr val="92CC00"/>
      </a:accent2>
      <a:accent3>
        <a:srgbClr val="FFFFFF"/>
      </a:accent3>
      <a:accent4>
        <a:srgbClr val="505050"/>
      </a:accent4>
      <a:accent5>
        <a:srgbClr val="B6CFAA"/>
      </a:accent5>
      <a:accent6>
        <a:srgbClr val="84B900"/>
      </a:accent6>
      <a:hlink>
        <a:srgbClr val="B3E00B"/>
      </a:hlink>
      <a:folHlink>
        <a:srgbClr val="D1D1D1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Тема5</Template>
  <TotalTime>1650</TotalTime>
  <Words>379</Words>
  <Application>Microsoft Office PowerPoint</Application>
  <PresentationFormat>Экран (4:3)</PresentationFormat>
  <Paragraphs>105</Paragraphs>
  <Slides>21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5</vt:i4>
      </vt:variant>
      <vt:variant>
        <vt:lpstr>Заголовки слайдов</vt:lpstr>
      </vt:variant>
      <vt:variant>
        <vt:i4>21</vt:i4>
      </vt:variant>
    </vt:vector>
  </HeadingPairs>
  <TitlesOfParts>
    <vt:vector size="32" baseType="lpstr">
      <vt:lpstr>Arial</vt:lpstr>
      <vt:lpstr>Times New Roman</vt:lpstr>
      <vt:lpstr>Calibri</vt:lpstr>
      <vt:lpstr>Verdana</vt:lpstr>
      <vt:lpstr>Wingdings</vt:lpstr>
      <vt:lpstr>Microsoft Sans Serif</vt:lpstr>
      <vt:lpstr>Тема5</vt:lpstr>
      <vt:lpstr>Мир 3D</vt:lpstr>
      <vt:lpstr>KlenovList</vt:lpstr>
      <vt:lpstr>Тема5</vt:lpstr>
      <vt:lpstr>Мир 3D</vt:lpstr>
      <vt:lpstr>Экологические факторы</vt:lpstr>
      <vt:lpstr>      </vt:lpstr>
      <vt:lpstr>  </vt:lpstr>
      <vt:lpstr>Игра «Кот в мешке» </vt:lpstr>
      <vt:lpstr>КАКИЕ ЛУЧИ СОГРЕВАЮТ ЖИВЫЕ ОРГАНИЗМЫ?</vt:lpstr>
      <vt:lpstr>НА КАКИЕ ГРУППЫ ДЕЛЯТ ЭКОЛОГИЧЕСКИЕ ФАКТОРЫ?</vt:lpstr>
      <vt:lpstr>К КАКОЙ ЭКОЛОГИЧЕСКОЙ ГРУППЕ ПО ОТНОШЕНИЮ К СВЕТУ СЛЕДУЕТ ОТНЕСТИ  ЕЛЬ?</vt:lpstr>
      <vt:lpstr>КАКОВО ЗНАЧЕНИЕ ВИДИМОГО СВЕТА?</vt:lpstr>
      <vt:lpstr>ЧЕМ ХОЛОДНОКРОВНЫЕ ЖИВОТНЫЕ ОТЛИЧАЮТСЯ ОТ ТЕПЛОКРОВНЫХ?</vt:lpstr>
      <vt:lpstr>Слайд 10</vt:lpstr>
      <vt:lpstr>КАКОЙ ЭКОЛОГИЧЕСКИЙ ФАКТОР ВЫЗЫВАЕТ ОБРАЗОВАНИЕ В КОЖЕ ВИТАМИНА  D? ДАЙТЕ РАЗВЁРНУТЫЙ ОТВЕТ.</vt:lpstr>
      <vt:lpstr>УКАЖИТЕ ПРИСПОСОБЛЕНИЕ ВЕРБЛЮЖЬЕЙ КОЛЮЧКИ К НЕДОСТАТКУ ВЛАГИ</vt:lpstr>
      <vt:lpstr>КАК ГРЫЗУНЫ В ПУСТЫНЕ ПРИСПОСАБЛИВАЮТСЯ К НЕДОСТАТКУ ВЛАГИ?</vt:lpstr>
      <vt:lpstr>ПОЧЕМУ ВЕРБЛЮД МОЖЕТ ДОЛГОЕ ВРЕМЯ ОБХОДИТЬСЯ БЕЗ ВОДЫ?</vt:lpstr>
      <vt:lpstr>ПЕРЕЧИСЛИТЕ ИЗВЕСТНЫЕ ВАМ АБИОТИЧЕСКИЕ ФАКТОРЫ</vt:lpstr>
      <vt:lpstr>ПОЧЕМУ ДАННОЕ ИЗОБРАЖЕНИЕ СЧИТАЮТ «ЭКОЛОГИЧЕСКИМ»?</vt:lpstr>
      <vt:lpstr>ЧЕМ ТЕНЕЛЮБИВЫЕ РАСТЕНИЯ ОТЛИЧАЮТСЯ ОТ ТЕНЕВЫНОСЛИВЫХ?</vt:lpstr>
      <vt:lpstr>К КАКОЙ ЭКОЛОГИЧЕСКОЙ ГРУППЕ ПО ОТНОШЕНИЮ К СВЕТУ ОТНОСЯТСЯ РАСТЕНИЯ ОТКРЫТЫХ ПРОСТРАНСТВ: ПОЛЕЙ, ЛУГОВ?</vt:lpstr>
      <vt:lpstr>КАКОЙ ЭКОЛОГИЧЕСКИЙ ФАКТОР ВОЗНИК С ПОЯВЛЕНИЕМ ЧЕЛОВЕЧЕСТВА?</vt:lpstr>
      <vt:lpstr>ЧТО ТАКОЕ ЭКОЛОГИЯ?</vt:lpstr>
      <vt:lpstr>ССЫЛКИ: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</dc:title>
  <dc:creator>user</dc:creator>
  <cp:lastModifiedBy>ПК</cp:lastModifiedBy>
  <cp:revision>179</cp:revision>
  <dcterms:created xsi:type="dcterms:W3CDTF">2013-08-20T16:13:25Z</dcterms:created>
  <dcterms:modified xsi:type="dcterms:W3CDTF">2017-01-30T15:19:07Z</dcterms:modified>
</cp:coreProperties>
</file>